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533" r:id="rId5"/>
    <p:sldId id="540" r:id="rId6"/>
    <p:sldId id="539" r:id="rId7"/>
    <p:sldId id="550" r:id="rId8"/>
    <p:sldId id="609" r:id="rId9"/>
    <p:sldId id="512" r:id="rId10"/>
    <p:sldId id="483" r:id="rId11"/>
    <p:sldId id="597" r:id="rId12"/>
    <p:sldId id="602" r:id="rId13"/>
    <p:sldId id="603" r:id="rId14"/>
    <p:sldId id="610" r:id="rId15"/>
    <p:sldId id="578" r:id="rId16"/>
    <p:sldId id="611" r:id="rId17"/>
    <p:sldId id="595" r:id="rId18"/>
    <p:sldId id="596" r:id="rId19"/>
    <p:sldId id="598" r:id="rId20"/>
    <p:sldId id="600" r:id="rId21"/>
    <p:sldId id="599" r:id="rId22"/>
    <p:sldId id="601" r:id="rId23"/>
    <p:sldId id="594" r:id="rId24"/>
    <p:sldId id="607" r:id="rId25"/>
    <p:sldId id="608" r:id="rId26"/>
    <p:sldId id="577" r:id="rId27"/>
    <p:sldId id="604" r:id="rId28"/>
    <p:sldId id="571" r:id="rId29"/>
    <p:sldId id="496" r:id="rId30"/>
    <p:sldId id="584" r:id="rId31"/>
    <p:sldId id="606" r:id="rId32"/>
    <p:sldId id="605" r:id="rId33"/>
    <p:sldId id="265" r:id="rId34"/>
    <p:sldId id="536" r:id="rId35"/>
    <p:sldId id="541" r:id="rId36"/>
    <p:sldId id="542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olloy" initials="EM" lastIdx="1" clrIdx="0">
    <p:extLst>
      <p:ext uri="{19B8F6BF-5375-455C-9EA6-DF929625EA0E}">
        <p15:presenceInfo xmlns:p15="http://schemas.microsoft.com/office/powerpoint/2012/main" userId="S::elizabeth.molloy@unimelb.edu.au::0fcaa155-8775-4888-b435-49f607b768a3" providerId="AD"/>
      </p:ext>
    </p:extLst>
  </p:cmAuthor>
  <p:cmAuthor id="2" name="Rola Ajjawi" initials="RA" lastIdx="1" clrIdx="1">
    <p:extLst>
      <p:ext uri="{19B8F6BF-5375-455C-9EA6-DF929625EA0E}">
        <p15:presenceInfo xmlns:p15="http://schemas.microsoft.com/office/powerpoint/2012/main" userId="S::rola.ajjawi@deakin.edu.au::5307b1de-3cbf-41c0-935d-4b5b01be9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7A303F"/>
    <a:srgbClr val="8A8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 autoAdjust="0"/>
    <p:restoredTop sz="84537"/>
  </p:normalViewPr>
  <p:slideViewPr>
    <p:cSldViewPr snapToGrid="0" snapToObjects="1">
      <p:cViewPr varScale="1">
        <p:scale>
          <a:sx n="41" d="100"/>
          <a:sy n="41" d="100"/>
        </p:scale>
        <p:origin x="13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CD242-6BA7-4F25-8188-338BDA37513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5B5136-06AE-428B-AB7A-DA89593290C4}">
      <dgm:prSet/>
      <dgm:spPr/>
      <dgm:t>
        <a:bodyPr/>
        <a:lstStyle/>
        <a:p>
          <a:r>
            <a:rPr lang="en-US"/>
            <a:t>What makes a ‘good’ paper</a:t>
          </a:r>
        </a:p>
      </dgm:t>
    </dgm:pt>
    <dgm:pt modelId="{D18ADEAE-48F1-42F0-B494-8E8F3756E64A}" type="parTrans" cxnId="{0F1713F2-A907-4E03-9F22-F200942C54A5}">
      <dgm:prSet/>
      <dgm:spPr/>
      <dgm:t>
        <a:bodyPr/>
        <a:lstStyle/>
        <a:p>
          <a:endParaRPr lang="en-US"/>
        </a:p>
      </dgm:t>
    </dgm:pt>
    <dgm:pt modelId="{3C99DE57-30F9-4922-827F-651B04ECEEFC}" type="sibTrans" cxnId="{0F1713F2-A907-4E03-9F22-F200942C54A5}">
      <dgm:prSet/>
      <dgm:spPr/>
      <dgm:t>
        <a:bodyPr/>
        <a:lstStyle/>
        <a:p>
          <a:endParaRPr lang="en-US"/>
        </a:p>
      </dgm:t>
    </dgm:pt>
    <dgm:pt modelId="{C4A8C640-2618-4280-9531-FCDE29187A75}">
      <dgm:prSet/>
      <dgm:spPr/>
      <dgm:t>
        <a:bodyPr/>
        <a:lstStyle/>
        <a:p>
          <a:r>
            <a:rPr lang="en-US"/>
            <a:t>What are editors looking for</a:t>
          </a:r>
        </a:p>
      </dgm:t>
    </dgm:pt>
    <dgm:pt modelId="{E7F2D0F2-2D22-4054-AFAB-75E3EEC867EE}" type="parTrans" cxnId="{E1211DE5-C5B7-437F-A7D7-28B24D3495B0}">
      <dgm:prSet/>
      <dgm:spPr/>
      <dgm:t>
        <a:bodyPr/>
        <a:lstStyle/>
        <a:p>
          <a:endParaRPr lang="en-US"/>
        </a:p>
      </dgm:t>
    </dgm:pt>
    <dgm:pt modelId="{D2CE72C6-3BD7-4A0A-9D96-C3FC9D1E2700}" type="sibTrans" cxnId="{E1211DE5-C5B7-437F-A7D7-28B24D3495B0}">
      <dgm:prSet/>
      <dgm:spPr/>
      <dgm:t>
        <a:bodyPr/>
        <a:lstStyle/>
        <a:p>
          <a:endParaRPr lang="en-US"/>
        </a:p>
      </dgm:t>
    </dgm:pt>
    <dgm:pt modelId="{33529730-B873-43FB-8FAD-AD3561AACFE7}">
      <dgm:prSet/>
      <dgm:spPr/>
      <dgm:t>
        <a:bodyPr/>
        <a:lstStyle/>
        <a:p>
          <a:r>
            <a:rPr lang="en-US"/>
            <a:t>What does the field need?</a:t>
          </a:r>
        </a:p>
      </dgm:t>
    </dgm:pt>
    <dgm:pt modelId="{E1450181-69DC-42BC-BA1C-1C3938290C2B}" type="parTrans" cxnId="{66C5B455-D28C-47B8-BF57-B9AABB7DBF03}">
      <dgm:prSet/>
      <dgm:spPr/>
      <dgm:t>
        <a:bodyPr/>
        <a:lstStyle/>
        <a:p>
          <a:endParaRPr lang="en-US"/>
        </a:p>
      </dgm:t>
    </dgm:pt>
    <dgm:pt modelId="{55CF724A-FA20-4D0C-B41B-F5793719E7F7}" type="sibTrans" cxnId="{66C5B455-D28C-47B8-BF57-B9AABB7DBF03}">
      <dgm:prSet/>
      <dgm:spPr/>
      <dgm:t>
        <a:bodyPr/>
        <a:lstStyle/>
        <a:p>
          <a:endParaRPr lang="en-US"/>
        </a:p>
      </dgm:t>
    </dgm:pt>
    <dgm:pt modelId="{42FE17A5-1C68-4AE3-93B7-698829AF4192}" type="pres">
      <dgm:prSet presAssocID="{E43CD242-6BA7-4F25-8188-338BDA37513B}" presName="root" presStyleCnt="0">
        <dgm:presLayoutVars>
          <dgm:dir/>
          <dgm:resizeHandles val="exact"/>
        </dgm:presLayoutVars>
      </dgm:prSet>
      <dgm:spPr/>
    </dgm:pt>
    <dgm:pt modelId="{E3C13CAF-54FB-4D61-81AD-CEF167E1B8C0}" type="pres">
      <dgm:prSet presAssocID="{275B5136-06AE-428B-AB7A-DA89593290C4}" presName="compNode" presStyleCnt="0"/>
      <dgm:spPr/>
    </dgm:pt>
    <dgm:pt modelId="{2EF3AD78-D577-40C0-B124-1BB57C8CDFE8}" type="pres">
      <dgm:prSet presAssocID="{275B5136-06AE-428B-AB7A-DA89593290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2F4D1F2F-1402-428C-AECB-AE7080D99319}" type="pres">
      <dgm:prSet presAssocID="{275B5136-06AE-428B-AB7A-DA89593290C4}" presName="spaceRect" presStyleCnt="0"/>
      <dgm:spPr/>
    </dgm:pt>
    <dgm:pt modelId="{0BAE0944-499D-46F5-8051-29592F22575F}" type="pres">
      <dgm:prSet presAssocID="{275B5136-06AE-428B-AB7A-DA89593290C4}" presName="textRect" presStyleLbl="revTx" presStyleIdx="0" presStyleCnt="3">
        <dgm:presLayoutVars>
          <dgm:chMax val="1"/>
          <dgm:chPref val="1"/>
        </dgm:presLayoutVars>
      </dgm:prSet>
      <dgm:spPr/>
    </dgm:pt>
    <dgm:pt modelId="{9B195E55-DAE0-4281-A488-D7BF1066CBC7}" type="pres">
      <dgm:prSet presAssocID="{3C99DE57-30F9-4922-827F-651B04ECEEFC}" presName="sibTrans" presStyleCnt="0"/>
      <dgm:spPr/>
    </dgm:pt>
    <dgm:pt modelId="{AF8918B6-8F7F-4DF5-A3B5-75C0858C743B}" type="pres">
      <dgm:prSet presAssocID="{C4A8C640-2618-4280-9531-FCDE29187A75}" presName="compNode" presStyleCnt="0"/>
      <dgm:spPr/>
    </dgm:pt>
    <dgm:pt modelId="{AE6553B8-AD8F-45D5-9D33-BD812479170B}" type="pres">
      <dgm:prSet presAssocID="{C4A8C640-2618-4280-9531-FCDE29187A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FF15BAE-08EE-49A4-AA73-EF9CA25B9174}" type="pres">
      <dgm:prSet presAssocID="{C4A8C640-2618-4280-9531-FCDE29187A75}" presName="spaceRect" presStyleCnt="0"/>
      <dgm:spPr/>
    </dgm:pt>
    <dgm:pt modelId="{C78032F9-3F25-4209-AAB5-0D14255A3162}" type="pres">
      <dgm:prSet presAssocID="{C4A8C640-2618-4280-9531-FCDE29187A75}" presName="textRect" presStyleLbl="revTx" presStyleIdx="1" presStyleCnt="3">
        <dgm:presLayoutVars>
          <dgm:chMax val="1"/>
          <dgm:chPref val="1"/>
        </dgm:presLayoutVars>
      </dgm:prSet>
      <dgm:spPr/>
    </dgm:pt>
    <dgm:pt modelId="{F3DF8F12-0EBF-444F-A793-E363F587E906}" type="pres">
      <dgm:prSet presAssocID="{D2CE72C6-3BD7-4A0A-9D96-C3FC9D1E2700}" presName="sibTrans" presStyleCnt="0"/>
      <dgm:spPr/>
    </dgm:pt>
    <dgm:pt modelId="{1440EABB-BAF4-4B47-8EB9-F44041259113}" type="pres">
      <dgm:prSet presAssocID="{33529730-B873-43FB-8FAD-AD3561AACFE7}" presName="compNode" presStyleCnt="0"/>
      <dgm:spPr/>
    </dgm:pt>
    <dgm:pt modelId="{214688F6-1A3C-4A39-9B38-1FE1793A1D17}" type="pres">
      <dgm:prSet presAssocID="{33529730-B873-43FB-8FAD-AD3561AACF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3F549D8-A2AD-46A2-BCDA-6215568A7850}" type="pres">
      <dgm:prSet presAssocID="{33529730-B873-43FB-8FAD-AD3561AACFE7}" presName="spaceRect" presStyleCnt="0"/>
      <dgm:spPr/>
    </dgm:pt>
    <dgm:pt modelId="{7432965F-E582-4C89-9B1B-877D2FEE3DDD}" type="pres">
      <dgm:prSet presAssocID="{33529730-B873-43FB-8FAD-AD3561AACFE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1B49A0B-8837-4600-BE6A-841B0D7B1B85}" type="presOf" srcId="{C4A8C640-2618-4280-9531-FCDE29187A75}" destId="{C78032F9-3F25-4209-AAB5-0D14255A3162}" srcOrd="0" destOrd="0" presId="urn:microsoft.com/office/officeart/2018/2/layout/IconLabelList"/>
    <dgm:cxn modelId="{57C0F00E-A5B1-449F-993A-013BCAFC7218}" type="presOf" srcId="{33529730-B873-43FB-8FAD-AD3561AACFE7}" destId="{7432965F-E582-4C89-9B1B-877D2FEE3DDD}" srcOrd="0" destOrd="0" presId="urn:microsoft.com/office/officeart/2018/2/layout/IconLabelList"/>
    <dgm:cxn modelId="{5B929451-FA1B-4CF3-95A0-176E5BE1A98B}" type="presOf" srcId="{275B5136-06AE-428B-AB7A-DA89593290C4}" destId="{0BAE0944-499D-46F5-8051-29592F22575F}" srcOrd="0" destOrd="0" presId="urn:microsoft.com/office/officeart/2018/2/layout/IconLabelList"/>
    <dgm:cxn modelId="{66C5B455-D28C-47B8-BF57-B9AABB7DBF03}" srcId="{E43CD242-6BA7-4F25-8188-338BDA37513B}" destId="{33529730-B873-43FB-8FAD-AD3561AACFE7}" srcOrd="2" destOrd="0" parTransId="{E1450181-69DC-42BC-BA1C-1C3938290C2B}" sibTransId="{55CF724A-FA20-4D0C-B41B-F5793719E7F7}"/>
    <dgm:cxn modelId="{B765EC97-1094-477E-A37C-B62D68800930}" type="presOf" srcId="{E43CD242-6BA7-4F25-8188-338BDA37513B}" destId="{42FE17A5-1C68-4AE3-93B7-698829AF4192}" srcOrd="0" destOrd="0" presId="urn:microsoft.com/office/officeart/2018/2/layout/IconLabelList"/>
    <dgm:cxn modelId="{E1211DE5-C5B7-437F-A7D7-28B24D3495B0}" srcId="{E43CD242-6BA7-4F25-8188-338BDA37513B}" destId="{C4A8C640-2618-4280-9531-FCDE29187A75}" srcOrd="1" destOrd="0" parTransId="{E7F2D0F2-2D22-4054-AFAB-75E3EEC867EE}" sibTransId="{D2CE72C6-3BD7-4A0A-9D96-C3FC9D1E2700}"/>
    <dgm:cxn modelId="{0F1713F2-A907-4E03-9F22-F200942C54A5}" srcId="{E43CD242-6BA7-4F25-8188-338BDA37513B}" destId="{275B5136-06AE-428B-AB7A-DA89593290C4}" srcOrd="0" destOrd="0" parTransId="{D18ADEAE-48F1-42F0-B494-8E8F3756E64A}" sibTransId="{3C99DE57-30F9-4922-827F-651B04ECEEFC}"/>
    <dgm:cxn modelId="{1FAB1BC0-CBD0-4EAD-BC35-F275EE812289}" type="presParOf" srcId="{42FE17A5-1C68-4AE3-93B7-698829AF4192}" destId="{E3C13CAF-54FB-4D61-81AD-CEF167E1B8C0}" srcOrd="0" destOrd="0" presId="urn:microsoft.com/office/officeart/2018/2/layout/IconLabelList"/>
    <dgm:cxn modelId="{BD057CEC-CA95-4D6F-BD11-2E99CD8F2120}" type="presParOf" srcId="{E3C13CAF-54FB-4D61-81AD-CEF167E1B8C0}" destId="{2EF3AD78-D577-40C0-B124-1BB57C8CDFE8}" srcOrd="0" destOrd="0" presId="urn:microsoft.com/office/officeart/2018/2/layout/IconLabelList"/>
    <dgm:cxn modelId="{31142CC7-1875-45C0-B392-EC1C7D119B9B}" type="presParOf" srcId="{E3C13CAF-54FB-4D61-81AD-CEF167E1B8C0}" destId="{2F4D1F2F-1402-428C-AECB-AE7080D99319}" srcOrd="1" destOrd="0" presId="urn:microsoft.com/office/officeart/2018/2/layout/IconLabelList"/>
    <dgm:cxn modelId="{E34DEC08-3DBC-4DE7-94C1-A45A2A07BB19}" type="presParOf" srcId="{E3C13CAF-54FB-4D61-81AD-CEF167E1B8C0}" destId="{0BAE0944-499D-46F5-8051-29592F22575F}" srcOrd="2" destOrd="0" presId="urn:microsoft.com/office/officeart/2018/2/layout/IconLabelList"/>
    <dgm:cxn modelId="{329A473F-F3D4-46F3-9F78-3A318AEF3A56}" type="presParOf" srcId="{42FE17A5-1C68-4AE3-93B7-698829AF4192}" destId="{9B195E55-DAE0-4281-A488-D7BF1066CBC7}" srcOrd="1" destOrd="0" presId="urn:microsoft.com/office/officeart/2018/2/layout/IconLabelList"/>
    <dgm:cxn modelId="{7DBB8F7C-08C2-4FEA-8082-0889537D6F76}" type="presParOf" srcId="{42FE17A5-1C68-4AE3-93B7-698829AF4192}" destId="{AF8918B6-8F7F-4DF5-A3B5-75C0858C743B}" srcOrd="2" destOrd="0" presId="urn:microsoft.com/office/officeart/2018/2/layout/IconLabelList"/>
    <dgm:cxn modelId="{01CB8042-FF4E-4ACA-A164-AE3124102C5F}" type="presParOf" srcId="{AF8918B6-8F7F-4DF5-A3B5-75C0858C743B}" destId="{AE6553B8-AD8F-45D5-9D33-BD812479170B}" srcOrd="0" destOrd="0" presId="urn:microsoft.com/office/officeart/2018/2/layout/IconLabelList"/>
    <dgm:cxn modelId="{B8A04DA0-80A1-4C5F-9A83-33F4E5CBB6B5}" type="presParOf" srcId="{AF8918B6-8F7F-4DF5-A3B5-75C0858C743B}" destId="{2FF15BAE-08EE-49A4-AA73-EF9CA25B9174}" srcOrd="1" destOrd="0" presId="urn:microsoft.com/office/officeart/2018/2/layout/IconLabelList"/>
    <dgm:cxn modelId="{EB1E8D41-8F2D-4E01-802F-EBE7A9A8E5A0}" type="presParOf" srcId="{AF8918B6-8F7F-4DF5-A3B5-75C0858C743B}" destId="{C78032F9-3F25-4209-AAB5-0D14255A3162}" srcOrd="2" destOrd="0" presId="urn:microsoft.com/office/officeart/2018/2/layout/IconLabelList"/>
    <dgm:cxn modelId="{7A1A210D-222A-4A68-A42E-063067A2729F}" type="presParOf" srcId="{42FE17A5-1C68-4AE3-93B7-698829AF4192}" destId="{F3DF8F12-0EBF-444F-A793-E363F587E906}" srcOrd="3" destOrd="0" presId="urn:microsoft.com/office/officeart/2018/2/layout/IconLabelList"/>
    <dgm:cxn modelId="{B389F10F-08C2-4692-AD88-AA27DD99B0D6}" type="presParOf" srcId="{42FE17A5-1C68-4AE3-93B7-698829AF4192}" destId="{1440EABB-BAF4-4B47-8EB9-F44041259113}" srcOrd="4" destOrd="0" presId="urn:microsoft.com/office/officeart/2018/2/layout/IconLabelList"/>
    <dgm:cxn modelId="{77E1E799-F8D0-4A34-8EDF-1AE2CAF20029}" type="presParOf" srcId="{1440EABB-BAF4-4B47-8EB9-F44041259113}" destId="{214688F6-1A3C-4A39-9B38-1FE1793A1D17}" srcOrd="0" destOrd="0" presId="urn:microsoft.com/office/officeart/2018/2/layout/IconLabelList"/>
    <dgm:cxn modelId="{E24A9667-36B7-4FDB-9522-843B8787EFEA}" type="presParOf" srcId="{1440EABB-BAF4-4B47-8EB9-F44041259113}" destId="{23F549D8-A2AD-46A2-BCDA-6215568A7850}" srcOrd="1" destOrd="0" presId="urn:microsoft.com/office/officeart/2018/2/layout/IconLabelList"/>
    <dgm:cxn modelId="{C0B02083-8CEC-4C1A-9203-5A1DB284933B}" type="presParOf" srcId="{1440EABB-BAF4-4B47-8EB9-F44041259113}" destId="{7432965F-E582-4C89-9B1B-877D2FEE3DD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3A5DD-B898-4767-8D44-B6513BD8A2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299B84-A02C-4FE9-A0EB-127EAAFBE930}">
      <dgm:prSet/>
      <dgm:spPr/>
      <dgm:t>
        <a:bodyPr/>
        <a:lstStyle/>
        <a:p>
          <a:r>
            <a:rPr lang="en-GB"/>
            <a:t>Building the science and scholarship of IPECP through the discovery and integration of innovative evidence-informed strategies.</a:t>
          </a:r>
          <a:endParaRPr lang="en-US"/>
        </a:p>
      </dgm:t>
    </dgm:pt>
    <dgm:pt modelId="{0BCEDBAE-326B-43E4-AC66-0C4DDF426813}" type="parTrans" cxnId="{D9966D35-11F4-47E0-B5BF-680778083894}">
      <dgm:prSet/>
      <dgm:spPr/>
      <dgm:t>
        <a:bodyPr/>
        <a:lstStyle/>
        <a:p>
          <a:endParaRPr lang="en-US"/>
        </a:p>
      </dgm:t>
    </dgm:pt>
    <dgm:pt modelId="{0CAC187A-DE08-4106-A77B-DDDB3C491B8B}" type="sibTrans" cxnId="{D9966D35-11F4-47E0-B5BF-680778083894}">
      <dgm:prSet/>
      <dgm:spPr/>
      <dgm:t>
        <a:bodyPr/>
        <a:lstStyle/>
        <a:p>
          <a:endParaRPr lang="en-US"/>
        </a:p>
      </dgm:t>
    </dgm:pt>
    <dgm:pt modelId="{E7964DDD-A1E4-47CC-8076-7402DA95C677}">
      <dgm:prSet/>
      <dgm:spPr/>
      <dgm:t>
        <a:bodyPr/>
        <a:lstStyle/>
        <a:p>
          <a:r>
            <a:rPr lang="en-GB"/>
            <a:t>Identifying and applying innovative approaches that embrace and address the inherent complexity of interprofessional endeavours. </a:t>
          </a:r>
          <a:endParaRPr lang="en-US"/>
        </a:p>
      </dgm:t>
    </dgm:pt>
    <dgm:pt modelId="{2A828B55-4C18-47A2-A984-0AAB33585EF8}" type="parTrans" cxnId="{CD27A875-7658-4F76-AF02-6B7BD912B286}">
      <dgm:prSet/>
      <dgm:spPr/>
      <dgm:t>
        <a:bodyPr/>
        <a:lstStyle/>
        <a:p>
          <a:endParaRPr lang="en-US"/>
        </a:p>
      </dgm:t>
    </dgm:pt>
    <dgm:pt modelId="{3F412BE8-966E-4BE7-8691-CAFD56AA9AB3}" type="sibTrans" cxnId="{CD27A875-7658-4F76-AF02-6B7BD912B286}">
      <dgm:prSet/>
      <dgm:spPr/>
      <dgm:t>
        <a:bodyPr/>
        <a:lstStyle/>
        <a:p>
          <a:endParaRPr lang="en-US"/>
        </a:p>
      </dgm:t>
    </dgm:pt>
    <dgm:pt modelId="{37E072A0-1007-421D-BBAF-764FE081145F}">
      <dgm:prSet/>
      <dgm:spPr/>
      <dgm:t>
        <a:bodyPr/>
        <a:lstStyle/>
        <a:p>
          <a:r>
            <a:rPr lang="en-GB"/>
            <a:t>Developing evidence of impact along the continuum from interprofessional education to collaborative practice in person- and community-centred service delivery.</a:t>
          </a:r>
          <a:endParaRPr lang="en-US"/>
        </a:p>
      </dgm:t>
    </dgm:pt>
    <dgm:pt modelId="{838DF418-FB47-4BDF-AE0D-F1F5516C961B}" type="parTrans" cxnId="{7FD64D0C-1BDB-4B33-B943-61314705F519}">
      <dgm:prSet/>
      <dgm:spPr/>
      <dgm:t>
        <a:bodyPr/>
        <a:lstStyle/>
        <a:p>
          <a:endParaRPr lang="en-US"/>
        </a:p>
      </dgm:t>
    </dgm:pt>
    <dgm:pt modelId="{5CD4CCC3-C831-42C9-B950-321A09C1864A}" type="sibTrans" cxnId="{7FD64D0C-1BDB-4B33-B943-61314705F519}">
      <dgm:prSet/>
      <dgm:spPr/>
      <dgm:t>
        <a:bodyPr/>
        <a:lstStyle/>
        <a:p>
          <a:endParaRPr lang="en-US"/>
        </a:p>
      </dgm:t>
    </dgm:pt>
    <dgm:pt modelId="{FBB0FB86-1B1A-4622-B531-5F0023CA7A67}" type="pres">
      <dgm:prSet presAssocID="{4823A5DD-B898-4767-8D44-B6513BD8A28D}" presName="root" presStyleCnt="0">
        <dgm:presLayoutVars>
          <dgm:dir/>
          <dgm:resizeHandles val="exact"/>
        </dgm:presLayoutVars>
      </dgm:prSet>
      <dgm:spPr/>
    </dgm:pt>
    <dgm:pt modelId="{651868FE-21BA-4789-8EBE-E8423D97367C}" type="pres">
      <dgm:prSet presAssocID="{C8299B84-A02C-4FE9-A0EB-127EAAFBE930}" presName="compNode" presStyleCnt="0"/>
      <dgm:spPr/>
    </dgm:pt>
    <dgm:pt modelId="{CB1D50FB-9B85-4B19-9ACE-71E5BEB1F355}" type="pres">
      <dgm:prSet presAssocID="{C8299B84-A02C-4FE9-A0EB-127EAAFBE930}" presName="bgRect" presStyleLbl="bgShp" presStyleIdx="0" presStyleCnt="3"/>
      <dgm:spPr/>
    </dgm:pt>
    <dgm:pt modelId="{9C59D8CC-763D-44F8-9293-4CDF145D419A}" type="pres">
      <dgm:prSet presAssocID="{C8299B84-A02C-4FE9-A0EB-127EAAFBE9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6164AE4-080B-42F5-8C38-CFC0DD2D9F39}" type="pres">
      <dgm:prSet presAssocID="{C8299B84-A02C-4FE9-A0EB-127EAAFBE930}" presName="spaceRect" presStyleCnt="0"/>
      <dgm:spPr/>
    </dgm:pt>
    <dgm:pt modelId="{968A8883-8DB2-462F-A13F-F78CAF5D4F4B}" type="pres">
      <dgm:prSet presAssocID="{C8299B84-A02C-4FE9-A0EB-127EAAFBE930}" presName="parTx" presStyleLbl="revTx" presStyleIdx="0" presStyleCnt="3">
        <dgm:presLayoutVars>
          <dgm:chMax val="0"/>
          <dgm:chPref val="0"/>
        </dgm:presLayoutVars>
      </dgm:prSet>
      <dgm:spPr/>
    </dgm:pt>
    <dgm:pt modelId="{0288090B-4073-4667-94D0-730D4295CB72}" type="pres">
      <dgm:prSet presAssocID="{0CAC187A-DE08-4106-A77B-DDDB3C491B8B}" presName="sibTrans" presStyleCnt="0"/>
      <dgm:spPr/>
    </dgm:pt>
    <dgm:pt modelId="{06F2E044-3D88-47DA-90D7-5D30BDE9249B}" type="pres">
      <dgm:prSet presAssocID="{E7964DDD-A1E4-47CC-8076-7402DA95C677}" presName="compNode" presStyleCnt="0"/>
      <dgm:spPr/>
    </dgm:pt>
    <dgm:pt modelId="{AC3115DD-7521-4068-BD4C-EA00A77EB720}" type="pres">
      <dgm:prSet presAssocID="{E7964DDD-A1E4-47CC-8076-7402DA95C677}" presName="bgRect" presStyleLbl="bgShp" presStyleIdx="1" presStyleCnt="3"/>
      <dgm:spPr/>
    </dgm:pt>
    <dgm:pt modelId="{AA2EAA8B-2BE5-4B7C-8B7E-31B0FF73EC1C}" type="pres">
      <dgm:prSet presAssocID="{E7964DDD-A1E4-47CC-8076-7402DA95C6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A7F13B3-EBDF-44FF-B2B2-66A8CC89E778}" type="pres">
      <dgm:prSet presAssocID="{E7964DDD-A1E4-47CC-8076-7402DA95C677}" presName="spaceRect" presStyleCnt="0"/>
      <dgm:spPr/>
    </dgm:pt>
    <dgm:pt modelId="{2CF77775-6747-4FC7-85DF-285CE5DE4E81}" type="pres">
      <dgm:prSet presAssocID="{E7964DDD-A1E4-47CC-8076-7402DA95C677}" presName="parTx" presStyleLbl="revTx" presStyleIdx="1" presStyleCnt="3">
        <dgm:presLayoutVars>
          <dgm:chMax val="0"/>
          <dgm:chPref val="0"/>
        </dgm:presLayoutVars>
      </dgm:prSet>
      <dgm:spPr/>
    </dgm:pt>
    <dgm:pt modelId="{AF6C6CE0-FCF1-41D0-9111-011BE9995F8B}" type="pres">
      <dgm:prSet presAssocID="{3F412BE8-966E-4BE7-8691-CAFD56AA9AB3}" presName="sibTrans" presStyleCnt="0"/>
      <dgm:spPr/>
    </dgm:pt>
    <dgm:pt modelId="{59F0AE82-3AE7-4287-8260-B850BF7261EF}" type="pres">
      <dgm:prSet presAssocID="{37E072A0-1007-421D-BBAF-764FE081145F}" presName="compNode" presStyleCnt="0"/>
      <dgm:spPr/>
    </dgm:pt>
    <dgm:pt modelId="{B2D8BF43-1F97-43CB-8221-615B726447EF}" type="pres">
      <dgm:prSet presAssocID="{37E072A0-1007-421D-BBAF-764FE081145F}" presName="bgRect" presStyleLbl="bgShp" presStyleIdx="2" presStyleCnt="3"/>
      <dgm:spPr/>
    </dgm:pt>
    <dgm:pt modelId="{ECE31447-E48C-4625-B5C1-31CA2B0A816B}" type="pres">
      <dgm:prSet presAssocID="{37E072A0-1007-421D-BBAF-764FE08114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79CDF5B9-6B67-4F3E-BCC1-0C219D5A5D15}" type="pres">
      <dgm:prSet presAssocID="{37E072A0-1007-421D-BBAF-764FE081145F}" presName="spaceRect" presStyleCnt="0"/>
      <dgm:spPr/>
    </dgm:pt>
    <dgm:pt modelId="{77914B44-4D13-4D00-B68F-9F492B701C6E}" type="pres">
      <dgm:prSet presAssocID="{37E072A0-1007-421D-BBAF-764FE08114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D64D0C-1BDB-4B33-B943-61314705F519}" srcId="{4823A5DD-B898-4767-8D44-B6513BD8A28D}" destId="{37E072A0-1007-421D-BBAF-764FE081145F}" srcOrd="2" destOrd="0" parTransId="{838DF418-FB47-4BDF-AE0D-F1F5516C961B}" sibTransId="{5CD4CCC3-C831-42C9-B950-321A09C1864A}"/>
    <dgm:cxn modelId="{D9966D35-11F4-47E0-B5BF-680778083894}" srcId="{4823A5DD-B898-4767-8D44-B6513BD8A28D}" destId="{C8299B84-A02C-4FE9-A0EB-127EAAFBE930}" srcOrd="0" destOrd="0" parTransId="{0BCEDBAE-326B-43E4-AC66-0C4DDF426813}" sibTransId="{0CAC187A-DE08-4106-A77B-DDDB3C491B8B}"/>
    <dgm:cxn modelId="{9321AB36-E73A-48D7-AC4A-E9C1FF506E6B}" type="presOf" srcId="{E7964DDD-A1E4-47CC-8076-7402DA95C677}" destId="{2CF77775-6747-4FC7-85DF-285CE5DE4E81}" srcOrd="0" destOrd="0" presId="urn:microsoft.com/office/officeart/2018/2/layout/IconVerticalSolidList"/>
    <dgm:cxn modelId="{A90B8366-69B2-4ECD-B592-8344083C8E93}" type="presOf" srcId="{37E072A0-1007-421D-BBAF-764FE081145F}" destId="{77914B44-4D13-4D00-B68F-9F492B701C6E}" srcOrd="0" destOrd="0" presId="urn:microsoft.com/office/officeart/2018/2/layout/IconVerticalSolidList"/>
    <dgm:cxn modelId="{CD27A875-7658-4F76-AF02-6B7BD912B286}" srcId="{4823A5DD-B898-4767-8D44-B6513BD8A28D}" destId="{E7964DDD-A1E4-47CC-8076-7402DA95C677}" srcOrd="1" destOrd="0" parTransId="{2A828B55-4C18-47A2-A984-0AAB33585EF8}" sibTransId="{3F412BE8-966E-4BE7-8691-CAFD56AA9AB3}"/>
    <dgm:cxn modelId="{68EAAB59-D992-4530-B4CE-98F95B60E8AE}" type="presOf" srcId="{C8299B84-A02C-4FE9-A0EB-127EAAFBE930}" destId="{968A8883-8DB2-462F-A13F-F78CAF5D4F4B}" srcOrd="0" destOrd="0" presId="urn:microsoft.com/office/officeart/2018/2/layout/IconVerticalSolidList"/>
    <dgm:cxn modelId="{9B6BFD80-B2A9-4C7C-A7BE-37F121CEFC1C}" type="presOf" srcId="{4823A5DD-B898-4767-8D44-B6513BD8A28D}" destId="{FBB0FB86-1B1A-4622-B531-5F0023CA7A67}" srcOrd="0" destOrd="0" presId="urn:microsoft.com/office/officeart/2018/2/layout/IconVerticalSolidList"/>
    <dgm:cxn modelId="{7CAEC5D2-0215-4717-B7C5-18DD17DC759E}" type="presParOf" srcId="{FBB0FB86-1B1A-4622-B531-5F0023CA7A67}" destId="{651868FE-21BA-4789-8EBE-E8423D97367C}" srcOrd="0" destOrd="0" presId="urn:microsoft.com/office/officeart/2018/2/layout/IconVerticalSolidList"/>
    <dgm:cxn modelId="{20781FD5-EE36-431D-99FD-140869968602}" type="presParOf" srcId="{651868FE-21BA-4789-8EBE-E8423D97367C}" destId="{CB1D50FB-9B85-4B19-9ACE-71E5BEB1F355}" srcOrd="0" destOrd="0" presId="urn:microsoft.com/office/officeart/2018/2/layout/IconVerticalSolidList"/>
    <dgm:cxn modelId="{E1993A00-C8DE-4BD1-B535-6C16E0452B5B}" type="presParOf" srcId="{651868FE-21BA-4789-8EBE-E8423D97367C}" destId="{9C59D8CC-763D-44F8-9293-4CDF145D419A}" srcOrd="1" destOrd="0" presId="urn:microsoft.com/office/officeart/2018/2/layout/IconVerticalSolidList"/>
    <dgm:cxn modelId="{4C3EFED1-DCC3-4959-A6AA-55DEABDBF786}" type="presParOf" srcId="{651868FE-21BA-4789-8EBE-E8423D97367C}" destId="{E6164AE4-080B-42F5-8C38-CFC0DD2D9F39}" srcOrd="2" destOrd="0" presId="urn:microsoft.com/office/officeart/2018/2/layout/IconVerticalSolidList"/>
    <dgm:cxn modelId="{1FFE75AD-A1DD-4AFE-B1FE-8005E13547C1}" type="presParOf" srcId="{651868FE-21BA-4789-8EBE-E8423D97367C}" destId="{968A8883-8DB2-462F-A13F-F78CAF5D4F4B}" srcOrd="3" destOrd="0" presId="urn:microsoft.com/office/officeart/2018/2/layout/IconVerticalSolidList"/>
    <dgm:cxn modelId="{DB146208-8ADD-4369-96E6-648FCED030BE}" type="presParOf" srcId="{FBB0FB86-1B1A-4622-B531-5F0023CA7A67}" destId="{0288090B-4073-4667-94D0-730D4295CB72}" srcOrd="1" destOrd="0" presId="urn:microsoft.com/office/officeart/2018/2/layout/IconVerticalSolidList"/>
    <dgm:cxn modelId="{8F95A4E3-3FD7-42AA-820E-944CDC9F9D26}" type="presParOf" srcId="{FBB0FB86-1B1A-4622-B531-5F0023CA7A67}" destId="{06F2E044-3D88-47DA-90D7-5D30BDE9249B}" srcOrd="2" destOrd="0" presId="urn:microsoft.com/office/officeart/2018/2/layout/IconVerticalSolidList"/>
    <dgm:cxn modelId="{7FECE875-F970-4D97-B550-CC1CEC4FFB3D}" type="presParOf" srcId="{06F2E044-3D88-47DA-90D7-5D30BDE9249B}" destId="{AC3115DD-7521-4068-BD4C-EA00A77EB720}" srcOrd="0" destOrd="0" presId="urn:microsoft.com/office/officeart/2018/2/layout/IconVerticalSolidList"/>
    <dgm:cxn modelId="{4629FDCB-7719-4A73-8099-29103B5E0D2F}" type="presParOf" srcId="{06F2E044-3D88-47DA-90D7-5D30BDE9249B}" destId="{AA2EAA8B-2BE5-4B7C-8B7E-31B0FF73EC1C}" srcOrd="1" destOrd="0" presId="urn:microsoft.com/office/officeart/2018/2/layout/IconVerticalSolidList"/>
    <dgm:cxn modelId="{7AE71DA8-9103-4818-815B-BB9E5D8AFCF5}" type="presParOf" srcId="{06F2E044-3D88-47DA-90D7-5D30BDE9249B}" destId="{9A7F13B3-EBDF-44FF-B2B2-66A8CC89E778}" srcOrd="2" destOrd="0" presId="urn:microsoft.com/office/officeart/2018/2/layout/IconVerticalSolidList"/>
    <dgm:cxn modelId="{8FCB71FA-1917-4423-BECC-6A287B8AC659}" type="presParOf" srcId="{06F2E044-3D88-47DA-90D7-5D30BDE9249B}" destId="{2CF77775-6747-4FC7-85DF-285CE5DE4E81}" srcOrd="3" destOrd="0" presId="urn:microsoft.com/office/officeart/2018/2/layout/IconVerticalSolidList"/>
    <dgm:cxn modelId="{EE4EB3B7-0FE1-42D2-963F-6BB6976383A4}" type="presParOf" srcId="{FBB0FB86-1B1A-4622-B531-5F0023CA7A67}" destId="{AF6C6CE0-FCF1-41D0-9111-011BE9995F8B}" srcOrd="3" destOrd="0" presId="urn:microsoft.com/office/officeart/2018/2/layout/IconVerticalSolidList"/>
    <dgm:cxn modelId="{94EF065C-0140-4A85-AE90-D0B88CA4F2A4}" type="presParOf" srcId="{FBB0FB86-1B1A-4622-B531-5F0023CA7A67}" destId="{59F0AE82-3AE7-4287-8260-B850BF7261EF}" srcOrd="4" destOrd="0" presId="urn:microsoft.com/office/officeart/2018/2/layout/IconVerticalSolidList"/>
    <dgm:cxn modelId="{9ED91708-5567-4FEF-A7CA-FBDD181B67B3}" type="presParOf" srcId="{59F0AE82-3AE7-4287-8260-B850BF7261EF}" destId="{B2D8BF43-1F97-43CB-8221-615B726447EF}" srcOrd="0" destOrd="0" presId="urn:microsoft.com/office/officeart/2018/2/layout/IconVerticalSolidList"/>
    <dgm:cxn modelId="{02CC40CE-AFC0-4506-AF64-31D10B1AD636}" type="presParOf" srcId="{59F0AE82-3AE7-4287-8260-B850BF7261EF}" destId="{ECE31447-E48C-4625-B5C1-31CA2B0A816B}" srcOrd="1" destOrd="0" presId="urn:microsoft.com/office/officeart/2018/2/layout/IconVerticalSolidList"/>
    <dgm:cxn modelId="{1961059A-5486-4FA5-AB19-CB63D79D1DD5}" type="presParOf" srcId="{59F0AE82-3AE7-4287-8260-B850BF7261EF}" destId="{79CDF5B9-6B67-4F3E-BCC1-0C219D5A5D15}" srcOrd="2" destOrd="0" presId="urn:microsoft.com/office/officeart/2018/2/layout/IconVerticalSolidList"/>
    <dgm:cxn modelId="{14B01DA2-1441-4215-A338-AA974E40435A}" type="presParOf" srcId="{59F0AE82-3AE7-4287-8260-B850BF7261EF}" destId="{77914B44-4D13-4D00-B68F-9F492B701C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CD7B47-A89E-46D9-BEC1-B9571DC3CD6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FCCA40-5B99-4ED7-A054-64272FCE022B}">
      <dgm:prSet/>
      <dgm:spPr/>
      <dgm:t>
        <a:bodyPr/>
        <a:lstStyle/>
        <a:p>
          <a:r>
            <a:rPr lang="en-US"/>
            <a:t>Read it all before</a:t>
          </a:r>
        </a:p>
      </dgm:t>
    </dgm:pt>
    <dgm:pt modelId="{A0F30492-817C-44EB-A1AD-95593EF8774C}" type="parTrans" cxnId="{B1F1AA9C-B766-4FC2-978B-5CB5910EEA6D}">
      <dgm:prSet/>
      <dgm:spPr/>
      <dgm:t>
        <a:bodyPr/>
        <a:lstStyle/>
        <a:p>
          <a:endParaRPr lang="en-US"/>
        </a:p>
      </dgm:t>
    </dgm:pt>
    <dgm:pt modelId="{DA2B4F4C-DD7D-4EA7-860C-4D8E55BBC70E}" type="sibTrans" cxnId="{B1F1AA9C-B766-4FC2-978B-5CB5910EEA6D}">
      <dgm:prSet/>
      <dgm:spPr/>
      <dgm:t>
        <a:bodyPr/>
        <a:lstStyle/>
        <a:p>
          <a:endParaRPr lang="en-US"/>
        </a:p>
      </dgm:t>
    </dgm:pt>
    <dgm:pt modelId="{3D3240AD-3E66-4E5A-B9E3-83F5B7AA5543}">
      <dgm:prSet/>
      <dgm:spPr/>
      <dgm:t>
        <a:bodyPr/>
        <a:lstStyle/>
        <a:p>
          <a:r>
            <a:rPr lang="en-US"/>
            <a:t>Writing not clear</a:t>
          </a:r>
        </a:p>
      </dgm:t>
    </dgm:pt>
    <dgm:pt modelId="{FA59EE41-055A-43B9-81B0-C8437B634638}" type="parTrans" cxnId="{55A082AB-4EF4-42A7-A5F5-2F6F3D72831B}">
      <dgm:prSet/>
      <dgm:spPr/>
      <dgm:t>
        <a:bodyPr/>
        <a:lstStyle/>
        <a:p>
          <a:endParaRPr lang="en-US"/>
        </a:p>
      </dgm:t>
    </dgm:pt>
    <dgm:pt modelId="{26658794-A599-4500-9429-AD68CAD03C45}" type="sibTrans" cxnId="{55A082AB-4EF4-42A7-A5F5-2F6F3D72831B}">
      <dgm:prSet/>
      <dgm:spPr/>
      <dgm:t>
        <a:bodyPr/>
        <a:lstStyle/>
        <a:p>
          <a:endParaRPr lang="en-US"/>
        </a:p>
      </dgm:t>
    </dgm:pt>
    <dgm:pt modelId="{7A20E5E4-A630-4333-BC47-805BA52A2E09}">
      <dgm:prSet/>
      <dgm:spPr/>
      <dgm:t>
        <a:bodyPr/>
        <a:lstStyle/>
        <a:p>
          <a:r>
            <a:rPr lang="en-US"/>
            <a:t>Over-generalization</a:t>
          </a:r>
        </a:p>
      </dgm:t>
    </dgm:pt>
    <dgm:pt modelId="{3FED5C66-A6F6-4B45-B732-0F00D8E66A68}" type="parTrans" cxnId="{8D3CFD52-7E8E-48E5-88AA-DECCAFAD2260}">
      <dgm:prSet/>
      <dgm:spPr/>
      <dgm:t>
        <a:bodyPr/>
        <a:lstStyle/>
        <a:p>
          <a:endParaRPr lang="en-US"/>
        </a:p>
      </dgm:t>
    </dgm:pt>
    <dgm:pt modelId="{59499B09-AF43-4C9F-9B39-EFC3FE598272}" type="sibTrans" cxnId="{8D3CFD52-7E8E-48E5-88AA-DECCAFAD2260}">
      <dgm:prSet/>
      <dgm:spPr/>
      <dgm:t>
        <a:bodyPr/>
        <a:lstStyle/>
        <a:p>
          <a:endParaRPr lang="en-US"/>
        </a:p>
      </dgm:t>
    </dgm:pt>
    <dgm:pt modelId="{A094845C-450A-41AD-B9AE-7F0E01F5DD2A}">
      <dgm:prSet/>
      <dgm:spPr/>
      <dgm:t>
        <a:bodyPr/>
        <a:lstStyle/>
        <a:p>
          <a:r>
            <a:rPr lang="en-US"/>
            <a:t>No obvious knowledge of prior work in the field</a:t>
          </a:r>
        </a:p>
      </dgm:t>
    </dgm:pt>
    <dgm:pt modelId="{DC94E31A-1E1E-4ADD-AE7E-45EDC696A3FA}" type="parTrans" cxnId="{429D8B3E-7DD6-4712-8635-2F808C603FE3}">
      <dgm:prSet/>
      <dgm:spPr/>
      <dgm:t>
        <a:bodyPr/>
        <a:lstStyle/>
        <a:p>
          <a:endParaRPr lang="en-US"/>
        </a:p>
      </dgm:t>
    </dgm:pt>
    <dgm:pt modelId="{74D12E28-9A63-4302-BDBF-A810471EA814}" type="sibTrans" cxnId="{429D8B3E-7DD6-4712-8635-2F808C603FE3}">
      <dgm:prSet/>
      <dgm:spPr/>
      <dgm:t>
        <a:bodyPr/>
        <a:lstStyle/>
        <a:p>
          <a:endParaRPr lang="en-US"/>
        </a:p>
      </dgm:t>
    </dgm:pt>
    <dgm:pt modelId="{2AAD87F2-9B9B-4DF2-998F-3ECA2F571A84}">
      <dgm:prSet/>
      <dgm:spPr/>
      <dgm:t>
        <a:bodyPr/>
        <a:lstStyle/>
        <a:p>
          <a:r>
            <a:rPr lang="en-US"/>
            <a:t>Small scale single institution study</a:t>
          </a:r>
        </a:p>
      </dgm:t>
    </dgm:pt>
    <dgm:pt modelId="{7109A729-F520-4293-9F9A-E2A40BA0E79B}" type="parTrans" cxnId="{7AD31546-E868-4C21-BD79-F9053785F2FA}">
      <dgm:prSet/>
      <dgm:spPr/>
      <dgm:t>
        <a:bodyPr/>
        <a:lstStyle/>
        <a:p>
          <a:endParaRPr lang="en-US"/>
        </a:p>
      </dgm:t>
    </dgm:pt>
    <dgm:pt modelId="{E222C952-5F6F-4AD6-A742-B4A4401EF3F6}" type="sibTrans" cxnId="{7AD31546-E868-4C21-BD79-F9053785F2FA}">
      <dgm:prSet/>
      <dgm:spPr/>
      <dgm:t>
        <a:bodyPr/>
        <a:lstStyle/>
        <a:p>
          <a:endParaRPr lang="en-US"/>
        </a:p>
      </dgm:t>
    </dgm:pt>
    <dgm:pt modelId="{8581C3F7-18A3-4069-94E3-5D4D827BCA48}">
      <dgm:prSet/>
      <dgm:spPr/>
      <dgm:t>
        <a:bodyPr/>
        <a:lstStyle/>
        <a:p>
          <a:r>
            <a:rPr lang="en-US"/>
            <a:t>Measuring attitudes and nothing else….</a:t>
          </a:r>
        </a:p>
      </dgm:t>
    </dgm:pt>
    <dgm:pt modelId="{6E0E9697-2104-4A35-AB45-3764F53197A5}" type="parTrans" cxnId="{1DF23136-7505-4429-A642-E2DBDCFCFE1F}">
      <dgm:prSet/>
      <dgm:spPr/>
      <dgm:t>
        <a:bodyPr/>
        <a:lstStyle/>
        <a:p>
          <a:endParaRPr lang="en-US"/>
        </a:p>
      </dgm:t>
    </dgm:pt>
    <dgm:pt modelId="{D50BEEAC-2A23-45E2-BA1F-712CF7F5BFFC}" type="sibTrans" cxnId="{1DF23136-7505-4429-A642-E2DBDCFCFE1F}">
      <dgm:prSet/>
      <dgm:spPr/>
      <dgm:t>
        <a:bodyPr/>
        <a:lstStyle/>
        <a:p>
          <a:endParaRPr lang="en-US"/>
        </a:p>
      </dgm:t>
    </dgm:pt>
    <dgm:pt modelId="{910E2F5B-793F-45BC-8C35-8620B990D418}">
      <dgm:prSet/>
      <dgm:spPr/>
      <dgm:t>
        <a:bodyPr/>
        <a:lstStyle/>
        <a:p>
          <a:r>
            <a:rPr lang="en-US"/>
            <a:t>So what????</a:t>
          </a:r>
        </a:p>
      </dgm:t>
    </dgm:pt>
    <dgm:pt modelId="{229958EA-8E4F-414A-AA7B-F39BA8813C23}" type="parTrans" cxnId="{3A6255FF-9277-4DFA-9023-E526A2AEB4CD}">
      <dgm:prSet/>
      <dgm:spPr/>
      <dgm:t>
        <a:bodyPr/>
        <a:lstStyle/>
        <a:p>
          <a:endParaRPr lang="en-US"/>
        </a:p>
      </dgm:t>
    </dgm:pt>
    <dgm:pt modelId="{11C982E2-53D6-46E8-BD34-8109C76DCA08}" type="sibTrans" cxnId="{3A6255FF-9277-4DFA-9023-E526A2AEB4CD}">
      <dgm:prSet/>
      <dgm:spPr/>
      <dgm:t>
        <a:bodyPr/>
        <a:lstStyle/>
        <a:p>
          <a:endParaRPr lang="en-US"/>
        </a:p>
      </dgm:t>
    </dgm:pt>
    <dgm:pt modelId="{C2F62D58-C52B-454C-AD10-E9372AB12F6C}" type="pres">
      <dgm:prSet presAssocID="{1FCD7B47-A89E-46D9-BEC1-B9571DC3CD66}" presName="Name0" presStyleCnt="0">
        <dgm:presLayoutVars>
          <dgm:dir/>
          <dgm:resizeHandles val="exact"/>
        </dgm:presLayoutVars>
      </dgm:prSet>
      <dgm:spPr/>
    </dgm:pt>
    <dgm:pt modelId="{DD15ABE9-5F9E-6744-85F2-82E69C25AF14}" type="pres">
      <dgm:prSet presAssocID="{76FCCA40-5B99-4ED7-A054-64272FCE022B}" presName="node" presStyleLbl="node1" presStyleIdx="0" presStyleCnt="7">
        <dgm:presLayoutVars>
          <dgm:bulletEnabled val="1"/>
        </dgm:presLayoutVars>
      </dgm:prSet>
      <dgm:spPr/>
    </dgm:pt>
    <dgm:pt modelId="{40A78E66-5363-9A43-83C6-93C3C57C9E02}" type="pres">
      <dgm:prSet presAssocID="{DA2B4F4C-DD7D-4EA7-860C-4D8E55BBC70E}" presName="sibTrans" presStyleLbl="sibTrans1D1" presStyleIdx="0" presStyleCnt="6"/>
      <dgm:spPr/>
    </dgm:pt>
    <dgm:pt modelId="{7E69B7BD-D0D3-1240-8CA6-B2F1D3ADCD0C}" type="pres">
      <dgm:prSet presAssocID="{DA2B4F4C-DD7D-4EA7-860C-4D8E55BBC70E}" presName="connectorText" presStyleLbl="sibTrans1D1" presStyleIdx="0" presStyleCnt="6"/>
      <dgm:spPr/>
    </dgm:pt>
    <dgm:pt modelId="{FA85D595-4D6D-B44A-A9C3-E94D56DCCA5F}" type="pres">
      <dgm:prSet presAssocID="{3D3240AD-3E66-4E5A-B9E3-83F5B7AA5543}" presName="node" presStyleLbl="node1" presStyleIdx="1" presStyleCnt="7">
        <dgm:presLayoutVars>
          <dgm:bulletEnabled val="1"/>
        </dgm:presLayoutVars>
      </dgm:prSet>
      <dgm:spPr/>
    </dgm:pt>
    <dgm:pt modelId="{89F0D366-B9B1-4942-9B3B-A5B7DC48C011}" type="pres">
      <dgm:prSet presAssocID="{26658794-A599-4500-9429-AD68CAD03C45}" presName="sibTrans" presStyleLbl="sibTrans1D1" presStyleIdx="1" presStyleCnt="6"/>
      <dgm:spPr/>
    </dgm:pt>
    <dgm:pt modelId="{1CEA3DD5-B1E3-DD4F-8A4B-F18A14D317DF}" type="pres">
      <dgm:prSet presAssocID="{26658794-A599-4500-9429-AD68CAD03C45}" presName="connectorText" presStyleLbl="sibTrans1D1" presStyleIdx="1" presStyleCnt="6"/>
      <dgm:spPr/>
    </dgm:pt>
    <dgm:pt modelId="{5FB08237-6276-CE48-823E-260D83BD7AC9}" type="pres">
      <dgm:prSet presAssocID="{7A20E5E4-A630-4333-BC47-805BA52A2E09}" presName="node" presStyleLbl="node1" presStyleIdx="2" presStyleCnt="7">
        <dgm:presLayoutVars>
          <dgm:bulletEnabled val="1"/>
        </dgm:presLayoutVars>
      </dgm:prSet>
      <dgm:spPr/>
    </dgm:pt>
    <dgm:pt modelId="{D58932AF-463F-EE42-A0B1-D9F1E647E04B}" type="pres">
      <dgm:prSet presAssocID="{59499B09-AF43-4C9F-9B39-EFC3FE598272}" presName="sibTrans" presStyleLbl="sibTrans1D1" presStyleIdx="2" presStyleCnt="6"/>
      <dgm:spPr/>
    </dgm:pt>
    <dgm:pt modelId="{6EDF60F5-8B14-4B42-8366-4E28B68DC5D8}" type="pres">
      <dgm:prSet presAssocID="{59499B09-AF43-4C9F-9B39-EFC3FE598272}" presName="connectorText" presStyleLbl="sibTrans1D1" presStyleIdx="2" presStyleCnt="6"/>
      <dgm:spPr/>
    </dgm:pt>
    <dgm:pt modelId="{84133484-5C43-9D46-A2D5-B8D8D4E85CD6}" type="pres">
      <dgm:prSet presAssocID="{A094845C-450A-41AD-B9AE-7F0E01F5DD2A}" presName="node" presStyleLbl="node1" presStyleIdx="3" presStyleCnt="7">
        <dgm:presLayoutVars>
          <dgm:bulletEnabled val="1"/>
        </dgm:presLayoutVars>
      </dgm:prSet>
      <dgm:spPr/>
    </dgm:pt>
    <dgm:pt modelId="{7921540D-6352-AB49-B33A-9AADBD99460D}" type="pres">
      <dgm:prSet presAssocID="{74D12E28-9A63-4302-BDBF-A810471EA814}" presName="sibTrans" presStyleLbl="sibTrans1D1" presStyleIdx="3" presStyleCnt="6"/>
      <dgm:spPr/>
    </dgm:pt>
    <dgm:pt modelId="{2F048777-5C44-624A-8E89-F128B6C1E1E4}" type="pres">
      <dgm:prSet presAssocID="{74D12E28-9A63-4302-BDBF-A810471EA814}" presName="connectorText" presStyleLbl="sibTrans1D1" presStyleIdx="3" presStyleCnt="6"/>
      <dgm:spPr/>
    </dgm:pt>
    <dgm:pt modelId="{B2075AAE-3BF0-574A-ACDE-EDF21330BF6B}" type="pres">
      <dgm:prSet presAssocID="{2AAD87F2-9B9B-4DF2-998F-3ECA2F571A84}" presName="node" presStyleLbl="node1" presStyleIdx="4" presStyleCnt="7">
        <dgm:presLayoutVars>
          <dgm:bulletEnabled val="1"/>
        </dgm:presLayoutVars>
      </dgm:prSet>
      <dgm:spPr/>
    </dgm:pt>
    <dgm:pt modelId="{2AA5BBA4-C807-5D4A-A291-F1C683A230A3}" type="pres">
      <dgm:prSet presAssocID="{E222C952-5F6F-4AD6-A742-B4A4401EF3F6}" presName="sibTrans" presStyleLbl="sibTrans1D1" presStyleIdx="4" presStyleCnt="6"/>
      <dgm:spPr/>
    </dgm:pt>
    <dgm:pt modelId="{3793ABB8-BA93-A440-95E6-3B25BF5514E1}" type="pres">
      <dgm:prSet presAssocID="{E222C952-5F6F-4AD6-A742-B4A4401EF3F6}" presName="connectorText" presStyleLbl="sibTrans1D1" presStyleIdx="4" presStyleCnt="6"/>
      <dgm:spPr/>
    </dgm:pt>
    <dgm:pt modelId="{4BE3D8E8-2ABB-7B44-87BA-57EF70F4DADA}" type="pres">
      <dgm:prSet presAssocID="{8581C3F7-18A3-4069-94E3-5D4D827BCA48}" presName="node" presStyleLbl="node1" presStyleIdx="5" presStyleCnt="7">
        <dgm:presLayoutVars>
          <dgm:bulletEnabled val="1"/>
        </dgm:presLayoutVars>
      </dgm:prSet>
      <dgm:spPr/>
    </dgm:pt>
    <dgm:pt modelId="{CC56CAC3-4F6F-F34D-83AF-B0EB44804099}" type="pres">
      <dgm:prSet presAssocID="{D50BEEAC-2A23-45E2-BA1F-712CF7F5BFFC}" presName="sibTrans" presStyleLbl="sibTrans1D1" presStyleIdx="5" presStyleCnt="6"/>
      <dgm:spPr/>
    </dgm:pt>
    <dgm:pt modelId="{5B506E50-86AE-354C-A589-FE00431BE16D}" type="pres">
      <dgm:prSet presAssocID="{D50BEEAC-2A23-45E2-BA1F-712CF7F5BFFC}" presName="connectorText" presStyleLbl="sibTrans1D1" presStyleIdx="5" presStyleCnt="6"/>
      <dgm:spPr/>
    </dgm:pt>
    <dgm:pt modelId="{0D249F7E-C3D6-FC49-AA2F-4632E068D3CE}" type="pres">
      <dgm:prSet presAssocID="{910E2F5B-793F-45BC-8C35-8620B990D418}" presName="node" presStyleLbl="node1" presStyleIdx="6" presStyleCnt="7">
        <dgm:presLayoutVars>
          <dgm:bulletEnabled val="1"/>
        </dgm:presLayoutVars>
      </dgm:prSet>
      <dgm:spPr/>
    </dgm:pt>
  </dgm:ptLst>
  <dgm:cxnLst>
    <dgm:cxn modelId="{E4E4A60C-3450-0441-A2FF-B2DF8FBC4BA9}" type="presOf" srcId="{7A20E5E4-A630-4333-BC47-805BA52A2E09}" destId="{5FB08237-6276-CE48-823E-260D83BD7AC9}" srcOrd="0" destOrd="0" presId="urn:microsoft.com/office/officeart/2016/7/layout/RepeatingBendingProcessNew"/>
    <dgm:cxn modelId="{01364F16-D71B-8D4B-899B-397B8B767FF4}" type="presOf" srcId="{3D3240AD-3E66-4E5A-B9E3-83F5B7AA5543}" destId="{FA85D595-4D6D-B44A-A9C3-E94D56DCCA5F}" srcOrd="0" destOrd="0" presId="urn:microsoft.com/office/officeart/2016/7/layout/RepeatingBendingProcessNew"/>
    <dgm:cxn modelId="{C5C8B22E-202D-994E-8B6F-D7EA0A5A3DDF}" type="presOf" srcId="{D50BEEAC-2A23-45E2-BA1F-712CF7F5BFFC}" destId="{5B506E50-86AE-354C-A589-FE00431BE16D}" srcOrd="1" destOrd="0" presId="urn:microsoft.com/office/officeart/2016/7/layout/RepeatingBendingProcessNew"/>
    <dgm:cxn modelId="{1632B32E-AFBE-7B44-BECD-F2C6BC5D5CB2}" type="presOf" srcId="{26658794-A599-4500-9429-AD68CAD03C45}" destId="{1CEA3DD5-B1E3-DD4F-8A4B-F18A14D317DF}" srcOrd="1" destOrd="0" presId="urn:microsoft.com/office/officeart/2016/7/layout/RepeatingBendingProcessNew"/>
    <dgm:cxn modelId="{1DF23136-7505-4429-A642-E2DBDCFCFE1F}" srcId="{1FCD7B47-A89E-46D9-BEC1-B9571DC3CD66}" destId="{8581C3F7-18A3-4069-94E3-5D4D827BCA48}" srcOrd="5" destOrd="0" parTransId="{6E0E9697-2104-4A35-AB45-3764F53197A5}" sibTransId="{D50BEEAC-2A23-45E2-BA1F-712CF7F5BFFC}"/>
    <dgm:cxn modelId="{429D8B3E-7DD6-4712-8635-2F808C603FE3}" srcId="{1FCD7B47-A89E-46D9-BEC1-B9571DC3CD66}" destId="{A094845C-450A-41AD-B9AE-7F0E01F5DD2A}" srcOrd="3" destOrd="0" parTransId="{DC94E31A-1E1E-4ADD-AE7E-45EDC696A3FA}" sibTransId="{74D12E28-9A63-4302-BDBF-A810471EA814}"/>
    <dgm:cxn modelId="{7AD31546-E868-4C21-BD79-F9053785F2FA}" srcId="{1FCD7B47-A89E-46D9-BEC1-B9571DC3CD66}" destId="{2AAD87F2-9B9B-4DF2-998F-3ECA2F571A84}" srcOrd="4" destOrd="0" parTransId="{7109A729-F520-4293-9F9A-E2A40BA0E79B}" sibTransId="{E222C952-5F6F-4AD6-A742-B4A4401EF3F6}"/>
    <dgm:cxn modelId="{FD41D966-5A8A-E64A-AF58-C65CF132F714}" type="presOf" srcId="{1FCD7B47-A89E-46D9-BEC1-B9571DC3CD66}" destId="{C2F62D58-C52B-454C-AD10-E9372AB12F6C}" srcOrd="0" destOrd="0" presId="urn:microsoft.com/office/officeart/2016/7/layout/RepeatingBendingProcessNew"/>
    <dgm:cxn modelId="{552FCD67-708C-8F41-987C-F5E00506DD2F}" type="presOf" srcId="{74D12E28-9A63-4302-BDBF-A810471EA814}" destId="{2F048777-5C44-624A-8E89-F128B6C1E1E4}" srcOrd="1" destOrd="0" presId="urn:microsoft.com/office/officeart/2016/7/layout/RepeatingBendingProcessNew"/>
    <dgm:cxn modelId="{75054B71-1835-5149-BD0F-AD1D7C719081}" type="presOf" srcId="{2AAD87F2-9B9B-4DF2-998F-3ECA2F571A84}" destId="{B2075AAE-3BF0-574A-ACDE-EDF21330BF6B}" srcOrd="0" destOrd="0" presId="urn:microsoft.com/office/officeart/2016/7/layout/RepeatingBendingProcessNew"/>
    <dgm:cxn modelId="{8D3CFD52-7E8E-48E5-88AA-DECCAFAD2260}" srcId="{1FCD7B47-A89E-46D9-BEC1-B9571DC3CD66}" destId="{7A20E5E4-A630-4333-BC47-805BA52A2E09}" srcOrd="2" destOrd="0" parTransId="{3FED5C66-A6F6-4B45-B732-0F00D8E66A68}" sibTransId="{59499B09-AF43-4C9F-9B39-EFC3FE598272}"/>
    <dgm:cxn modelId="{1FFDF677-5733-6E4B-841D-C4FFCD309682}" type="presOf" srcId="{59499B09-AF43-4C9F-9B39-EFC3FE598272}" destId="{6EDF60F5-8B14-4B42-8366-4E28B68DC5D8}" srcOrd="1" destOrd="0" presId="urn:microsoft.com/office/officeart/2016/7/layout/RepeatingBendingProcessNew"/>
    <dgm:cxn modelId="{C8336879-A493-CE4F-93A6-89AD41B8C395}" type="presOf" srcId="{A094845C-450A-41AD-B9AE-7F0E01F5DD2A}" destId="{84133484-5C43-9D46-A2D5-B8D8D4E85CD6}" srcOrd="0" destOrd="0" presId="urn:microsoft.com/office/officeart/2016/7/layout/RepeatingBendingProcessNew"/>
    <dgm:cxn modelId="{4FB8BD79-BAF6-884D-9E67-EE28EE660A23}" type="presOf" srcId="{E222C952-5F6F-4AD6-A742-B4A4401EF3F6}" destId="{3793ABB8-BA93-A440-95E6-3B25BF5514E1}" srcOrd="1" destOrd="0" presId="urn:microsoft.com/office/officeart/2016/7/layout/RepeatingBendingProcessNew"/>
    <dgm:cxn modelId="{D9BC477F-89AA-3D4A-8C96-0C91EA8C8D77}" type="presOf" srcId="{D50BEEAC-2A23-45E2-BA1F-712CF7F5BFFC}" destId="{CC56CAC3-4F6F-F34D-83AF-B0EB44804099}" srcOrd="0" destOrd="0" presId="urn:microsoft.com/office/officeart/2016/7/layout/RepeatingBendingProcessNew"/>
    <dgm:cxn modelId="{F075CF8B-BFD7-9440-B628-058C2717D4BB}" type="presOf" srcId="{76FCCA40-5B99-4ED7-A054-64272FCE022B}" destId="{DD15ABE9-5F9E-6744-85F2-82E69C25AF14}" srcOrd="0" destOrd="0" presId="urn:microsoft.com/office/officeart/2016/7/layout/RepeatingBendingProcessNew"/>
    <dgm:cxn modelId="{B1F1AA9C-B766-4FC2-978B-5CB5910EEA6D}" srcId="{1FCD7B47-A89E-46D9-BEC1-B9571DC3CD66}" destId="{76FCCA40-5B99-4ED7-A054-64272FCE022B}" srcOrd="0" destOrd="0" parTransId="{A0F30492-817C-44EB-A1AD-95593EF8774C}" sibTransId="{DA2B4F4C-DD7D-4EA7-860C-4D8E55BBC70E}"/>
    <dgm:cxn modelId="{62DB55A4-92F1-B649-AF85-2B309D2315D8}" type="presOf" srcId="{59499B09-AF43-4C9F-9B39-EFC3FE598272}" destId="{D58932AF-463F-EE42-A0B1-D9F1E647E04B}" srcOrd="0" destOrd="0" presId="urn:microsoft.com/office/officeart/2016/7/layout/RepeatingBendingProcessNew"/>
    <dgm:cxn modelId="{072381A5-4625-4C44-9663-137D938E22AE}" type="presOf" srcId="{8581C3F7-18A3-4069-94E3-5D4D827BCA48}" destId="{4BE3D8E8-2ABB-7B44-87BA-57EF70F4DADA}" srcOrd="0" destOrd="0" presId="urn:microsoft.com/office/officeart/2016/7/layout/RepeatingBendingProcessNew"/>
    <dgm:cxn modelId="{55A082AB-4EF4-42A7-A5F5-2F6F3D72831B}" srcId="{1FCD7B47-A89E-46D9-BEC1-B9571DC3CD66}" destId="{3D3240AD-3E66-4E5A-B9E3-83F5B7AA5543}" srcOrd="1" destOrd="0" parTransId="{FA59EE41-055A-43B9-81B0-C8437B634638}" sibTransId="{26658794-A599-4500-9429-AD68CAD03C45}"/>
    <dgm:cxn modelId="{B360BBAF-968D-3D4A-A396-03C75C441E53}" type="presOf" srcId="{74D12E28-9A63-4302-BDBF-A810471EA814}" destId="{7921540D-6352-AB49-B33A-9AADBD99460D}" srcOrd="0" destOrd="0" presId="urn:microsoft.com/office/officeart/2016/7/layout/RepeatingBendingProcessNew"/>
    <dgm:cxn modelId="{7C1F02B2-6278-C44D-83FC-F67EAEA0DECD}" type="presOf" srcId="{26658794-A599-4500-9429-AD68CAD03C45}" destId="{89F0D366-B9B1-4942-9B3B-A5B7DC48C011}" srcOrd="0" destOrd="0" presId="urn:microsoft.com/office/officeart/2016/7/layout/RepeatingBendingProcessNew"/>
    <dgm:cxn modelId="{BA0278B9-CDD2-6549-A43E-285780194B59}" type="presOf" srcId="{E222C952-5F6F-4AD6-A742-B4A4401EF3F6}" destId="{2AA5BBA4-C807-5D4A-A291-F1C683A230A3}" srcOrd="0" destOrd="0" presId="urn:microsoft.com/office/officeart/2016/7/layout/RepeatingBendingProcessNew"/>
    <dgm:cxn modelId="{C17DA7C0-98EB-2F43-BCEF-8B2A1BA34E2E}" type="presOf" srcId="{DA2B4F4C-DD7D-4EA7-860C-4D8E55BBC70E}" destId="{40A78E66-5363-9A43-83C6-93C3C57C9E02}" srcOrd="0" destOrd="0" presId="urn:microsoft.com/office/officeart/2016/7/layout/RepeatingBendingProcessNew"/>
    <dgm:cxn modelId="{5178D4CA-9E16-F348-9942-58823955A420}" type="presOf" srcId="{910E2F5B-793F-45BC-8C35-8620B990D418}" destId="{0D249F7E-C3D6-FC49-AA2F-4632E068D3CE}" srcOrd="0" destOrd="0" presId="urn:microsoft.com/office/officeart/2016/7/layout/RepeatingBendingProcessNew"/>
    <dgm:cxn modelId="{7EF47AFD-FC0A-6344-96F7-370F8CCC395B}" type="presOf" srcId="{DA2B4F4C-DD7D-4EA7-860C-4D8E55BBC70E}" destId="{7E69B7BD-D0D3-1240-8CA6-B2F1D3ADCD0C}" srcOrd="1" destOrd="0" presId="urn:microsoft.com/office/officeart/2016/7/layout/RepeatingBendingProcessNew"/>
    <dgm:cxn modelId="{3A6255FF-9277-4DFA-9023-E526A2AEB4CD}" srcId="{1FCD7B47-A89E-46D9-BEC1-B9571DC3CD66}" destId="{910E2F5B-793F-45BC-8C35-8620B990D418}" srcOrd="6" destOrd="0" parTransId="{229958EA-8E4F-414A-AA7B-F39BA8813C23}" sibTransId="{11C982E2-53D6-46E8-BD34-8109C76DCA08}"/>
    <dgm:cxn modelId="{F2C86D29-DB14-B34D-8E0D-0AB19E65CE36}" type="presParOf" srcId="{C2F62D58-C52B-454C-AD10-E9372AB12F6C}" destId="{DD15ABE9-5F9E-6744-85F2-82E69C25AF14}" srcOrd="0" destOrd="0" presId="urn:microsoft.com/office/officeart/2016/7/layout/RepeatingBendingProcessNew"/>
    <dgm:cxn modelId="{1B4C1EE8-8BD6-5D4A-ACF3-ADFD947FD1F4}" type="presParOf" srcId="{C2F62D58-C52B-454C-AD10-E9372AB12F6C}" destId="{40A78E66-5363-9A43-83C6-93C3C57C9E02}" srcOrd="1" destOrd="0" presId="urn:microsoft.com/office/officeart/2016/7/layout/RepeatingBendingProcessNew"/>
    <dgm:cxn modelId="{40A9A2C2-E5E6-4349-83FB-7753E8CD52CC}" type="presParOf" srcId="{40A78E66-5363-9A43-83C6-93C3C57C9E02}" destId="{7E69B7BD-D0D3-1240-8CA6-B2F1D3ADCD0C}" srcOrd="0" destOrd="0" presId="urn:microsoft.com/office/officeart/2016/7/layout/RepeatingBendingProcessNew"/>
    <dgm:cxn modelId="{E1E1B607-AB69-3346-9950-8E02F1F361C5}" type="presParOf" srcId="{C2F62D58-C52B-454C-AD10-E9372AB12F6C}" destId="{FA85D595-4D6D-B44A-A9C3-E94D56DCCA5F}" srcOrd="2" destOrd="0" presId="urn:microsoft.com/office/officeart/2016/7/layout/RepeatingBendingProcessNew"/>
    <dgm:cxn modelId="{64A5B60A-809D-3845-93C6-E1748F6C7347}" type="presParOf" srcId="{C2F62D58-C52B-454C-AD10-E9372AB12F6C}" destId="{89F0D366-B9B1-4942-9B3B-A5B7DC48C011}" srcOrd="3" destOrd="0" presId="urn:microsoft.com/office/officeart/2016/7/layout/RepeatingBendingProcessNew"/>
    <dgm:cxn modelId="{BB10F087-47D0-194A-85C4-F6E7DDDD04A2}" type="presParOf" srcId="{89F0D366-B9B1-4942-9B3B-A5B7DC48C011}" destId="{1CEA3DD5-B1E3-DD4F-8A4B-F18A14D317DF}" srcOrd="0" destOrd="0" presId="urn:microsoft.com/office/officeart/2016/7/layout/RepeatingBendingProcessNew"/>
    <dgm:cxn modelId="{EB1022C8-0D9D-A14D-AB27-DDA59DFF92DE}" type="presParOf" srcId="{C2F62D58-C52B-454C-AD10-E9372AB12F6C}" destId="{5FB08237-6276-CE48-823E-260D83BD7AC9}" srcOrd="4" destOrd="0" presId="urn:microsoft.com/office/officeart/2016/7/layout/RepeatingBendingProcessNew"/>
    <dgm:cxn modelId="{8E75802E-ED89-5543-A036-4ED0AD507049}" type="presParOf" srcId="{C2F62D58-C52B-454C-AD10-E9372AB12F6C}" destId="{D58932AF-463F-EE42-A0B1-D9F1E647E04B}" srcOrd="5" destOrd="0" presId="urn:microsoft.com/office/officeart/2016/7/layout/RepeatingBendingProcessNew"/>
    <dgm:cxn modelId="{CBE9CA10-4F60-1543-9279-DB63F5D82A3E}" type="presParOf" srcId="{D58932AF-463F-EE42-A0B1-D9F1E647E04B}" destId="{6EDF60F5-8B14-4B42-8366-4E28B68DC5D8}" srcOrd="0" destOrd="0" presId="urn:microsoft.com/office/officeart/2016/7/layout/RepeatingBendingProcessNew"/>
    <dgm:cxn modelId="{154F54BA-5CF6-614B-A177-40B8A75E22E1}" type="presParOf" srcId="{C2F62D58-C52B-454C-AD10-E9372AB12F6C}" destId="{84133484-5C43-9D46-A2D5-B8D8D4E85CD6}" srcOrd="6" destOrd="0" presId="urn:microsoft.com/office/officeart/2016/7/layout/RepeatingBendingProcessNew"/>
    <dgm:cxn modelId="{B3BE6EE5-6031-FD43-8EC9-5158E915BAED}" type="presParOf" srcId="{C2F62D58-C52B-454C-AD10-E9372AB12F6C}" destId="{7921540D-6352-AB49-B33A-9AADBD99460D}" srcOrd="7" destOrd="0" presId="urn:microsoft.com/office/officeart/2016/7/layout/RepeatingBendingProcessNew"/>
    <dgm:cxn modelId="{55EB5369-B2CE-494B-A2D2-42B7B3B212FD}" type="presParOf" srcId="{7921540D-6352-AB49-B33A-9AADBD99460D}" destId="{2F048777-5C44-624A-8E89-F128B6C1E1E4}" srcOrd="0" destOrd="0" presId="urn:microsoft.com/office/officeart/2016/7/layout/RepeatingBendingProcessNew"/>
    <dgm:cxn modelId="{165BF6E4-DBEA-774E-A576-39220C4CC4CD}" type="presParOf" srcId="{C2F62D58-C52B-454C-AD10-E9372AB12F6C}" destId="{B2075AAE-3BF0-574A-ACDE-EDF21330BF6B}" srcOrd="8" destOrd="0" presId="urn:microsoft.com/office/officeart/2016/7/layout/RepeatingBendingProcessNew"/>
    <dgm:cxn modelId="{4ABE8E37-33B4-CB49-82A2-A06D04D58180}" type="presParOf" srcId="{C2F62D58-C52B-454C-AD10-E9372AB12F6C}" destId="{2AA5BBA4-C807-5D4A-A291-F1C683A230A3}" srcOrd="9" destOrd="0" presId="urn:microsoft.com/office/officeart/2016/7/layout/RepeatingBendingProcessNew"/>
    <dgm:cxn modelId="{B560F64C-FBF3-8842-B737-B6254FECDEA4}" type="presParOf" srcId="{2AA5BBA4-C807-5D4A-A291-F1C683A230A3}" destId="{3793ABB8-BA93-A440-95E6-3B25BF5514E1}" srcOrd="0" destOrd="0" presId="urn:microsoft.com/office/officeart/2016/7/layout/RepeatingBendingProcessNew"/>
    <dgm:cxn modelId="{35529655-E6D8-5F48-8862-4C43C4DC5E96}" type="presParOf" srcId="{C2F62D58-C52B-454C-AD10-E9372AB12F6C}" destId="{4BE3D8E8-2ABB-7B44-87BA-57EF70F4DADA}" srcOrd="10" destOrd="0" presId="urn:microsoft.com/office/officeart/2016/7/layout/RepeatingBendingProcessNew"/>
    <dgm:cxn modelId="{BACA1081-D92C-EB46-AEC2-002B9A8A6303}" type="presParOf" srcId="{C2F62D58-C52B-454C-AD10-E9372AB12F6C}" destId="{CC56CAC3-4F6F-F34D-83AF-B0EB44804099}" srcOrd="11" destOrd="0" presId="urn:microsoft.com/office/officeart/2016/7/layout/RepeatingBendingProcessNew"/>
    <dgm:cxn modelId="{62B5C126-612E-3F4D-A454-AF4575A52D46}" type="presParOf" srcId="{CC56CAC3-4F6F-F34D-83AF-B0EB44804099}" destId="{5B506E50-86AE-354C-A589-FE00431BE16D}" srcOrd="0" destOrd="0" presId="urn:microsoft.com/office/officeart/2016/7/layout/RepeatingBendingProcessNew"/>
    <dgm:cxn modelId="{1E7F09EC-BF22-7D40-BF10-0589D52BB733}" type="presParOf" srcId="{C2F62D58-C52B-454C-AD10-E9372AB12F6C}" destId="{0D249F7E-C3D6-FC49-AA2F-4632E068D3CE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AD78-D577-40C0-B124-1BB57C8CDFE8}">
      <dsp:nvSpPr>
        <dsp:cNvPr id="0" name=""/>
        <dsp:cNvSpPr/>
      </dsp:nvSpPr>
      <dsp:spPr>
        <a:xfrm>
          <a:off x="738477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E0944-499D-46F5-8051-29592F22575F}">
      <dsp:nvSpPr>
        <dsp:cNvPr id="0" name=""/>
        <dsp:cNvSpPr/>
      </dsp:nvSpPr>
      <dsp:spPr>
        <a:xfrm>
          <a:off x="78583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makes a ‘good’ paper</a:t>
          </a:r>
        </a:p>
      </dsp:txBody>
      <dsp:txXfrm>
        <a:off x="78583" y="1911041"/>
        <a:ext cx="2399612" cy="720000"/>
      </dsp:txXfrm>
    </dsp:sp>
    <dsp:sp modelId="{AE6553B8-AD8F-45D5-9D33-BD812479170B}">
      <dsp:nvSpPr>
        <dsp:cNvPr id="0" name=""/>
        <dsp:cNvSpPr/>
      </dsp:nvSpPr>
      <dsp:spPr>
        <a:xfrm>
          <a:off x="3558022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032F9-3F25-4209-AAB5-0D14255A3162}">
      <dsp:nvSpPr>
        <dsp:cNvPr id="0" name=""/>
        <dsp:cNvSpPr/>
      </dsp:nvSpPr>
      <dsp:spPr>
        <a:xfrm>
          <a:off x="2898129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are editors looking for</a:t>
          </a:r>
        </a:p>
      </dsp:txBody>
      <dsp:txXfrm>
        <a:off x="2898129" y="1911041"/>
        <a:ext cx="2399612" cy="720000"/>
      </dsp:txXfrm>
    </dsp:sp>
    <dsp:sp modelId="{214688F6-1A3C-4A39-9B38-1FE1793A1D17}">
      <dsp:nvSpPr>
        <dsp:cNvPr id="0" name=""/>
        <dsp:cNvSpPr/>
      </dsp:nvSpPr>
      <dsp:spPr>
        <a:xfrm>
          <a:off x="6377567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2965F-E582-4C89-9B1B-877D2FEE3DDD}">
      <dsp:nvSpPr>
        <dsp:cNvPr id="0" name=""/>
        <dsp:cNvSpPr/>
      </dsp:nvSpPr>
      <dsp:spPr>
        <a:xfrm>
          <a:off x="5717674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the field need?</a:t>
          </a:r>
        </a:p>
      </dsp:txBody>
      <dsp:txXfrm>
        <a:off x="5717674" y="1911041"/>
        <a:ext cx="23996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50FB-9B85-4B19-9ACE-71E5BEB1F355}">
      <dsp:nvSpPr>
        <dsp:cNvPr id="0" name=""/>
        <dsp:cNvSpPr/>
      </dsp:nvSpPr>
      <dsp:spPr>
        <a:xfrm>
          <a:off x="0" y="414"/>
          <a:ext cx="8229600" cy="970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D8CC-763D-44F8-9293-4CDF145D419A}">
      <dsp:nvSpPr>
        <dsp:cNvPr id="0" name=""/>
        <dsp:cNvSpPr/>
      </dsp:nvSpPr>
      <dsp:spPr>
        <a:xfrm>
          <a:off x="293616" y="218807"/>
          <a:ext cx="533847" cy="533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A8883-8DB2-462F-A13F-F78CAF5D4F4B}">
      <dsp:nvSpPr>
        <dsp:cNvPr id="0" name=""/>
        <dsp:cNvSpPr/>
      </dsp:nvSpPr>
      <dsp:spPr>
        <a:xfrm>
          <a:off x="1121080" y="414"/>
          <a:ext cx="7108519" cy="97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25" tIns="102725" rIns="102725" bIns="102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Building the science and scholarship of IPECP through the discovery and integration of innovative evidence-informed strategies.</a:t>
          </a:r>
          <a:endParaRPr lang="en-US" sz="1800" kern="1200"/>
        </a:p>
      </dsp:txBody>
      <dsp:txXfrm>
        <a:off x="1121080" y="414"/>
        <a:ext cx="7108519" cy="970632"/>
      </dsp:txXfrm>
    </dsp:sp>
    <dsp:sp modelId="{AC3115DD-7521-4068-BD4C-EA00A77EB720}">
      <dsp:nvSpPr>
        <dsp:cNvPr id="0" name=""/>
        <dsp:cNvSpPr/>
      </dsp:nvSpPr>
      <dsp:spPr>
        <a:xfrm>
          <a:off x="0" y="1213705"/>
          <a:ext cx="8229600" cy="970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EAA8B-2BE5-4B7C-8B7E-31B0FF73EC1C}">
      <dsp:nvSpPr>
        <dsp:cNvPr id="0" name=""/>
        <dsp:cNvSpPr/>
      </dsp:nvSpPr>
      <dsp:spPr>
        <a:xfrm>
          <a:off x="293616" y="1432098"/>
          <a:ext cx="533847" cy="533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77775-6747-4FC7-85DF-285CE5DE4E81}">
      <dsp:nvSpPr>
        <dsp:cNvPr id="0" name=""/>
        <dsp:cNvSpPr/>
      </dsp:nvSpPr>
      <dsp:spPr>
        <a:xfrm>
          <a:off x="1121080" y="1213705"/>
          <a:ext cx="7108519" cy="97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25" tIns="102725" rIns="102725" bIns="102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Identifying and applying innovative approaches that embrace and address the inherent complexity of interprofessional endeavours. </a:t>
          </a:r>
          <a:endParaRPr lang="en-US" sz="1800" kern="1200"/>
        </a:p>
      </dsp:txBody>
      <dsp:txXfrm>
        <a:off x="1121080" y="1213705"/>
        <a:ext cx="7108519" cy="970632"/>
      </dsp:txXfrm>
    </dsp:sp>
    <dsp:sp modelId="{B2D8BF43-1F97-43CB-8221-615B726447EF}">
      <dsp:nvSpPr>
        <dsp:cNvPr id="0" name=""/>
        <dsp:cNvSpPr/>
      </dsp:nvSpPr>
      <dsp:spPr>
        <a:xfrm>
          <a:off x="0" y="2426996"/>
          <a:ext cx="8229600" cy="970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31447-E48C-4625-B5C1-31CA2B0A816B}">
      <dsp:nvSpPr>
        <dsp:cNvPr id="0" name=""/>
        <dsp:cNvSpPr/>
      </dsp:nvSpPr>
      <dsp:spPr>
        <a:xfrm>
          <a:off x="293616" y="2645388"/>
          <a:ext cx="533847" cy="5338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14B44-4D13-4D00-B68F-9F492B701C6E}">
      <dsp:nvSpPr>
        <dsp:cNvPr id="0" name=""/>
        <dsp:cNvSpPr/>
      </dsp:nvSpPr>
      <dsp:spPr>
        <a:xfrm>
          <a:off x="1121080" y="2426996"/>
          <a:ext cx="7108519" cy="97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25" tIns="102725" rIns="102725" bIns="10272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Developing evidence of impact along the continuum from interprofessional education to collaborative practice in person- and community-centred service delivery.</a:t>
          </a:r>
          <a:endParaRPr lang="en-US" sz="1800" kern="1200"/>
        </a:p>
      </dsp:txBody>
      <dsp:txXfrm>
        <a:off x="1121080" y="2426996"/>
        <a:ext cx="7108519" cy="970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78E66-5363-9A43-83C6-93C3C57C9E02}">
      <dsp:nvSpPr>
        <dsp:cNvPr id="0" name=""/>
        <dsp:cNvSpPr/>
      </dsp:nvSpPr>
      <dsp:spPr>
        <a:xfrm>
          <a:off x="2019031" y="369396"/>
          <a:ext cx="286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4155" y="413533"/>
        <a:ext cx="15834" cy="3166"/>
      </dsp:txXfrm>
    </dsp:sp>
    <dsp:sp modelId="{DD15ABE9-5F9E-6744-85F2-82E69C25AF14}">
      <dsp:nvSpPr>
        <dsp:cNvPr id="0" name=""/>
        <dsp:cNvSpPr/>
      </dsp:nvSpPr>
      <dsp:spPr>
        <a:xfrm>
          <a:off x="643952" y="2052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Read it all before</a:t>
          </a:r>
        </a:p>
      </dsp:txBody>
      <dsp:txXfrm>
        <a:off x="643952" y="2052"/>
        <a:ext cx="1376879" cy="826127"/>
      </dsp:txXfrm>
    </dsp:sp>
    <dsp:sp modelId="{89F0D366-B9B1-4942-9B3B-A5B7DC48C011}">
      <dsp:nvSpPr>
        <dsp:cNvPr id="0" name=""/>
        <dsp:cNvSpPr/>
      </dsp:nvSpPr>
      <dsp:spPr>
        <a:xfrm>
          <a:off x="1332391" y="826380"/>
          <a:ext cx="1693562" cy="286082"/>
        </a:xfrm>
        <a:custGeom>
          <a:avLst/>
          <a:gdLst/>
          <a:ahLst/>
          <a:cxnLst/>
          <a:rect l="0" t="0" r="0" b="0"/>
          <a:pathLst>
            <a:path>
              <a:moveTo>
                <a:pt x="1693562" y="0"/>
              </a:moveTo>
              <a:lnTo>
                <a:pt x="1693562" y="160141"/>
              </a:lnTo>
              <a:lnTo>
                <a:pt x="0" y="160141"/>
              </a:lnTo>
              <a:lnTo>
                <a:pt x="0" y="286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6100" y="967838"/>
        <a:ext cx="86145" cy="3166"/>
      </dsp:txXfrm>
    </dsp:sp>
    <dsp:sp modelId="{FA85D595-4D6D-B44A-A9C3-E94D56DCCA5F}">
      <dsp:nvSpPr>
        <dsp:cNvPr id="0" name=""/>
        <dsp:cNvSpPr/>
      </dsp:nvSpPr>
      <dsp:spPr>
        <a:xfrm>
          <a:off x="2337514" y="2052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Writing not clear</a:t>
          </a:r>
        </a:p>
      </dsp:txBody>
      <dsp:txXfrm>
        <a:off x="2337514" y="2052"/>
        <a:ext cx="1376879" cy="826127"/>
      </dsp:txXfrm>
    </dsp:sp>
    <dsp:sp modelId="{D58932AF-463F-EE42-A0B1-D9F1E647E04B}">
      <dsp:nvSpPr>
        <dsp:cNvPr id="0" name=""/>
        <dsp:cNvSpPr/>
      </dsp:nvSpPr>
      <dsp:spPr>
        <a:xfrm>
          <a:off x="2019031" y="1512206"/>
          <a:ext cx="286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4155" y="1556343"/>
        <a:ext cx="15834" cy="3166"/>
      </dsp:txXfrm>
    </dsp:sp>
    <dsp:sp modelId="{5FB08237-6276-CE48-823E-260D83BD7AC9}">
      <dsp:nvSpPr>
        <dsp:cNvPr id="0" name=""/>
        <dsp:cNvSpPr/>
      </dsp:nvSpPr>
      <dsp:spPr>
        <a:xfrm>
          <a:off x="643952" y="1144862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Over-generalization</a:t>
          </a:r>
        </a:p>
      </dsp:txBody>
      <dsp:txXfrm>
        <a:off x="643952" y="1144862"/>
        <a:ext cx="1376879" cy="826127"/>
      </dsp:txXfrm>
    </dsp:sp>
    <dsp:sp modelId="{7921540D-6352-AB49-B33A-9AADBD99460D}">
      <dsp:nvSpPr>
        <dsp:cNvPr id="0" name=""/>
        <dsp:cNvSpPr/>
      </dsp:nvSpPr>
      <dsp:spPr>
        <a:xfrm>
          <a:off x="1332391" y="1969190"/>
          <a:ext cx="1693562" cy="286082"/>
        </a:xfrm>
        <a:custGeom>
          <a:avLst/>
          <a:gdLst/>
          <a:ahLst/>
          <a:cxnLst/>
          <a:rect l="0" t="0" r="0" b="0"/>
          <a:pathLst>
            <a:path>
              <a:moveTo>
                <a:pt x="1693562" y="0"/>
              </a:moveTo>
              <a:lnTo>
                <a:pt x="1693562" y="160141"/>
              </a:lnTo>
              <a:lnTo>
                <a:pt x="0" y="160141"/>
              </a:lnTo>
              <a:lnTo>
                <a:pt x="0" y="286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6100" y="2110648"/>
        <a:ext cx="86145" cy="3166"/>
      </dsp:txXfrm>
    </dsp:sp>
    <dsp:sp modelId="{84133484-5C43-9D46-A2D5-B8D8D4E85CD6}">
      <dsp:nvSpPr>
        <dsp:cNvPr id="0" name=""/>
        <dsp:cNvSpPr/>
      </dsp:nvSpPr>
      <dsp:spPr>
        <a:xfrm>
          <a:off x="2337514" y="1144862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 obvious knowledge of prior work in the field</a:t>
          </a:r>
        </a:p>
      </dsp:txBody>
      <dsp:txXfrm>
        <a:off x="2337514" y="1144862"/>
        <a:ext cx="1376879" cy="826127"/>
      </dsp:txXfrm>
    </dsp:sp>
    <dsp:sp modelId="{2AA5BBA4-C807-5D4A-A291-F1C683A230A3}">
      <dsp:nvSpPr>
        <dsp:cNvPr id="0" name=""/>
        <dsp:cNvSpPr/>
      </dsp:nvSpPr>
      <dsp:spPr>
        <a:xfrm>
          <a:off x="2019031" y="2655017"/>
          <a:ext cx="286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6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4155" y="2699153"/>
        <a:ext cx="15834" cy="3166"/>
      </dsp:txXfrm>
    </dsp:sp>
    <dsp:sp modelId="{B2075AAE-3BF0-574A-ACDE-EDF21330BF6B}">
      <dsp:nvSpPr>
        <dsp:cNvPr id="0" name=""/>
        <dsp:cNvSpPr/>
      </dsp:nvSpPr>
      <dsp:spPr>
        <a:xfrm>
          <a:off x="643952" y="2287673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Small scale single institution study</a:t>
          </a:r>
        </a:p>
      </dsp:txBody>
      <dsp:txXfrm>
        <a:off x="643952" y="2287673"/>
        <a:ext cx="1376879" cy="826127"/>
      </dsp:txXfrm>
    </dsp:sp>
    <dsp:sp modelId="{CC56CAC3-4F6F-F34D-83AF-B0EB44804099}">
      <dsp:nvSpPr>
        <dsp:cNvPr id="0" name=""/>
        <dsp:cNvSpPr/>
      </dsp:nvSpPr>
      <dsp:spPr>
        <a:xfrm>
          <a:off x="1332391" y="3112001"/>
          <a:ext cx="1693562" cy="286082"/>
        </a:xfrm>
        <a:custGeom>
          <a:avLst/>
          <a:gdLst/>
          <a:ahLst/>
          <a:cxnLst/>
          <a:rect l="0" t="0" r="0" b="0"/>
          <a:pathLst>
            <a:path>
              <a:moveTo>
                <a:pt x="1693562" y="0"/>
              </a:moveTo>
              <a:lnTo>
                <a:pt x="1693562" y="160141"/>
              </a:lnTo>
              <a:lnTo>
                <a:pt x="0" y="160141"/>
              </a:lnTo>
              <a:lnTo>
                <a:pt x="0" y="286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6100" y="3253458"/>
        <a:ext cx="86145" cy="3166"/>
      </dsp:txXfrm>
    </dsp:sp>
    <dsp:sp modelId="{4BE3D8E8-2ABB-7B44-87BA-57EF70F4DADA}">
      <dsp:nvSpPr>
        <dsp:cNvPr id="0" name=""/>
        <dsp:cNvSpPr/>
      </dsp:nvSpPr>
      <dsp:spPr>
        <a:xfrm>
          <a:off x="2337514" y="2287673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Measuring attitudes and nothing else….</a:t>
          </a:r>
        </a:p>
      </dsp:txBody>
      <dsp:txXfrm>
        <a:off x="2337514" y="2287673"/>
        <a:ext cx="1376879" cy="826127"/>
      </dsp:txXfrm>
    </dsp:sp>
    <dsp:sp modelId="{0D249F7E-C3D6-FC49-AA2F-4632E068D3CE}">
      <dsp:nvSpPr>
        <dsp:cNvPr id="0" name=""/>
        <dsp:cNvSpPr/>
      </dsp:nvSpPr>
      <dsp:spPr>
        <a:xfrm>
          <a:off x="643952" y="3430483"/>
          <a:ext cx="1376879" cy="826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68" tIns="70820" rIns="67468" bIns="708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So what????</a:t>
          </a:r>
        </a:p>
      </dsp:txBody>
      <dsp:txXfrm>
        <a:off x="643952" y="3430483"/>
        <a:ext cx="1376879" cy="826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B1B1-6952-DE42-952A-6ECBF8E4599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51281-3153-FE4E-82CC-9F33417E9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1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7C89-8F94-4A00-893C-CF319815497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90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7C89-8F94-4A00-893C-CF319815497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15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3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7C89-8F94-4A00-893C-CF319815497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88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51281-3153-FE4E-82CC-9F33417E9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37C89-8F94-4A00-893C-CF319815497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20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7C89-8F94-4A00-893C-CF319815497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98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CAF2-AC7B-0B40-A4A7-1A828F08C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CE098-2B1F-4044-938E-C453641EF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7" indent="0" algn="ctr">
              <a:buNone/>
              <a:defRPr sz="1500"/>
            </a:lvl2pPr>
            <a:lvl3pPr marL="685791" indent="0" algn="ctr">
              <a:buNone/>
              <a:defRPr sz="1351"/>
            </a:lvl3pPr>
            <a:lvl4pPr marL="1028688" indent="0" algn="ctr">
              <a:buNone/>
              <a:defRPr sz="1200"/>
            </a:lvl4pPr>
            <a:lvl5pPr marL="1371583" indent="0" algn="ctr">
              <a:buNone/>
              <a:defRPr sz="1200"/>
            </a:lvl5pPr>
            <a:lvl6pPr marL="1714480" indent="0" algn="ctr">
              <a:buNone/>
              <a:defRPr sz="1200"/>
            </a:lvl6pPr>
            <a:lvl7pPr marL="2057375" indent="0" algn="ctr">
              <a:buNone/>
              <a:defRPr sz="1200"/>
            </a:lvl7pPr>
            <a:lvl8pPr marL="2400271" indent="0" algn="ctr">
              <a:buNone/>
              <a:defRPr sz="1200"/>
            </a:lvl8pPr>
            <a:lvl9pPr marL="2743166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07DE-F274-744D-AA6F-6EB325F0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75F6-5198-0349-9FC6-853341B0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BDD7-94E2-1D44-9B20-8B06C4F6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625-3E8A-FA47-A058-CB8DED7B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DBF53-E97F-3C45-A1E4-9D3E2DB6C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69D2-50F3-0641-BC95-9A73EC9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CC614-09F5-A74F-A6F7-7BFB3CBD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BEF99-9D0A-314B-9C7B-AE1B9828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0A6FD-1223-4B40-95A4-6303FD2F7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D7810-FA62-454E-B5F1-C24208317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A09B7-B8F0-FB42-A48D-068CA1DD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2B4A-2091-F548-8CE0-B030C6F6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AD8E-021D-164C-91B6-E052E226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B20A-0585-4447-8EE7-EBB0DB38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3031-E975-054E-9DF6-6963CB74F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D928D-E09C-1C4C-A742-9D2AB99F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54C5F-1586-3041-BA10-A5EB52E0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93BB-9A16-A444-8B7B-FA05C36D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E0A0-8BB6-FD4B-8CA1-9850C294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7E376-E0D8-E349-B1E4-1A1FA58C2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87A0-4D92-BE46-B13E-726D1C44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D712-92D2-F14D-8D0A-E01907A1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BE0CE-1483-AB49-A50B-F29DB1BF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5FD8-76F6-BA4F-AF08-F79CCA79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6DB4-5203-D546-A123-0373D6254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453A3-C84B-0145-89C3-3E08FF3C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028BB-5183-DB4C-B2D3-A8752AC2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B56A-9B46-B747-9EF3-0901601B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6D72C-9CA5-8B4C-8EC7-AB11E071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7F46-6D48-C44C-83B2-B516354A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68C85-B0F9-D54D-A787-BAA57950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1" indent="0">
              <a:buNone/>
              <a:defRPr sz="1351" b="1"/>
            </a:lvl3pPr>
            <a:lvl4pPr marL="1028688" indent="0">
              <a:buNone/>
              <a:defRPr sz="1200" b="1"/>
            </a:lvl4pPr>
            <a:lvl5pPr marL="1371583" indent="0">
              <a:buNone/>
              <a:defRPr sz="1200" b="1"/>
            </a:lvl5pPr>
            <a:lvl6pPr marL="1714480" indent="0">
              <a:buNone/>
              <a:defRPr sz="1200" b="1"/>
            </a:lvl6pPr>
            <a:lvl7pPr marL="2057375" indent="0">
              <a:buNone/>
              <a:defRPr sz="1200" b="1"/>
            </a:lvl7pPr>
            <a:lvl8pPr marL="2400271" indent="0">
              <a:buNone/>
              <a:defRPr sz="1200" b="1"/>
            </a:lvl8pPr>
            <a:lvl9pPr marL="274316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7337D-AEEF-D34D-978E-F9CAF3737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7C081-B0B9-1E49-A79D-23C014360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1" indent="0">
              <a:buNone/>
              <a:defRPr sz="1351" b="1"/>
            </a:lvl3pPr>
            <a:lvl4pPr marL="1028688" indent="0">
              <a:buNone/>
              <a:defRPr sz="1200" b="1"/>
            </a:lvl4pPr>
            <a:lvl5pPr marL="1371583" indent="0">
              <a:buNone/>
              <a:defRPr sz="1200" b="1"/>
            </a:lvl5pPr>
            <a:lvl6pPr marL="1714480" indent="0">
              <a:buNone/>
              <a:defRPr sz="1200" b="1"/>
            </a:lvl6pPr>
            <a:lvl7pPr marL="2057375" indent="0">
              <a:buNone/>
              <a:defRPr sz="1200" b="1"/>
            </a:lvl7pPr>
            <a:lvl8pPr marL="2400271" indent="0">
              <a:buNone/>
              <a:defRPr sz="1200" b="1"/>
            </a:lvl8pPr>
            <a:lvl9pPr marL="2743166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3D7DF-1885-564D-A469-7E4EB6923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2BDFE-3751-2048-B845-006AC40D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3BE67-350F-044A-860F-D503A57B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012A5-EEBB-0445-BCDD-4B7F6CA5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B0DB-2431-8441-A3C9-78290755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E116D-99EC-B74E-B68B-F6BCC4DB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E6599-411C-D94F-BD39-084BA291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BBFA8-0A76-4B4E-99EA-798D88D2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D17EA-306C-3D41-B8E5-91CFB9A4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45DE8-116E-1C45-B1A0-B7F98874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0BC2F-C748-1C49-B609-53228D82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1412-07BD-414E-9CF5-4791FC5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4000-669A-C845-9E1D-1472E5F2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4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00012-E8DD-794D-9FE3-A59CE518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6" y="1543051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1"/>
            </a:lvl2pPr>
            <a:lvl3pPr marL="685791" indent="0">
              <a:buNone/>
              <a:defRPr sz="900"/>
            </a:lvl3pPr>
            <a:lvl4pPr marL="1028688" indent="0">
              <a:buNone/>
              <a:defRPr sz="751"/>
            </a:lvl4pPr>
            <a:lvl5pPr marL="1371583" indent="0">
              <a:buNone/>
              <a:defRPr sz="751"/>
            </a:lvl5pPr>
            <a:lvl6pPr marL="1714480" indent="0">
              <a:buNone/>
              <a:defRPr sz="751"/>
            </a:lvl6pPr>
            <a:lvl7pPr marL="2057375" indent="0">
              <a:buNone/>
              <a:defRPr sz="751"/>
            </a:lvl7pPr>
            <a:lvl8pPr marL="2400271" indent="0">
              <a:buNone/>
              <a:defRPr sz="751"/>
            </a:lvl8pPr>
            <a:lvl9pPr marL="2743166" indent="0">
              <a:buNone/>
              <a:defRPr sz="7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72F9D-E068-914B-8F1C-046B6C0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BC77E-36B3-9A4F-9502-AAED2D01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7B7B9-D98E-534D-B61D-828F7232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91AD-F5FC-614B-B8D5-58B34405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6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49667-2EB9-8345-B1E4-8E54C642B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4" y="740571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1" indent="0">
              <a:buNone/>
              <a:defRPr sz="1800"/>
            </a:lvl3pPr>
            <a:lvl4pPr marL="1028688" indent="0">
              <a:buNone/>
              <a:defRPr sz="1500"/>
            </a:lvl4pPr>
            <a:lvl5pPr marL="1371583" indent="0">
              <a:buNone/>
              <a:defRPr sz="1500"/>
            </a:lvl5pPr>
            <a:lvl6pPr marL="1714480" indent="0">
              <a:buNone/>
              <a:defRPr sz="1500"/>
            </a:lvl6pPr>
            <a:lvl7pPr marL="2057375" indent="0">
              <a:buNone/>
              <a:defRPr sz="1500"/>
            </a:lvl7pPr>
            <a:lvl8pPr marL="2400271" indent="0">
              <a:buNone/>
              <a:defRPr sz="1500"/>
            </a:lvl8pPr>
            <a:lvl9pPr marL="2743166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F2E3C-460C-734E-9EAD-C8E92E06E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6" y="1543051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7" indent="0">
              <a:buNone/>
              <a:defRPr sz="1051"/>
            </a:lvl2pPr>
            <a:lvl3pPr marL="685791" indent="0">
              <a:buNone/>
              <a:defRPr sz="900"/>
            </a:lvl3pPr>
            <a:lvl4pPr marL="1028688" indent="0">
              <a:buNone/>
              <a:defRPr sz="751"/>
            </a:lvl4pPr>
            <a:lvl5pPr marL="1371583" indent="0">
              <a:buNone/>
              <a:defRPr sz="751"/>
            </a:lvl5pPr>
            <a:lvl6pPr marL="1714480" indent="0">
              <a:buNone/>
              <a:defRPr sz="751"/>
            </a:lvl6pPr>
            <a:lvl7pPr marL="2057375" indent="0">
              <a:buNone/>
              <a:defRPr sz="751"/>
            </a:lvl7pPr>
            <a:lvl8pPr marL="2400271" indent="0">
              <a:buNone/>
              <a:defRPr sz="751"/>
            </a:lvl8pPr>
            <a:lvl9pPr marL="2743166" indent="0">
              <a:buNone/>
              <a:defRPr sz="7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06066-102A-E643-9B93-6C72026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EAA9-14BA-D546-B7BF-66EEA465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A038F-B29E-824E-9A20-3DD76342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1D40-39E9-EE44-A4C0-1D814CFA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597E-0689-EE44-8B9F-8E55FE088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621C3-5C4A-B048-997D-BD3640C0E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C3EE-D694-1B45-AC2C-E5DF753BEABE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E256-95F3-FA4B-82B1-62195C6E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D751-F322-C04E-82E1-AABD49EDE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77FD-8C5C-7F46-A026-B80B85D09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1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3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0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5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2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8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3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8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4" indent="-171448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8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3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5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1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interprofessional.global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NZAHPE - AIPPEN">
            <a:extLst>
              <a:ext uri="{FF2B5EF4-FFF2-40B4-BE49-F238E27FC236}">
                <a16:creationId xmlns:a16="http://schemas.microsoft.com/office/drawing/2014/main" id="{BCC47962-8B6E-6446-5CC7-DDEFE8B6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497" y="485299"/>
            <a:ext cx="4089665" cy="8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B9AA5-DC8E-D94F-8100-4CCA5400E41D}"/>
              </a:ext>
            </a:extLst>
          </p:cNvPr>
          <p:cNvSpPr txBox="1"/>
          <p:nvPr/>
        </p:nvSpPr>
        <p:spPr>
          <a:xfrm>
            <a:off x="4696978" y="3720323"/>
            <a:ext cx="4089665" cy="828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2800" dirty="0"/>
              <a:t>Nalini Pather</a:t>
            </a:r>
          </a:p>
          <a:p>
            <a:r>
              <a:rPr lang="en-AU" sz="2800" dirty="0"/>
              <a:t>and Heidi Waldron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664" y="892123"/>
            <a:ext cx="4392362" cy="17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dirty="0">
                <a:solidFill>
                  <a:schemeClr val="bg1"/>
                </a:solidFill>
                <a:ea typeface="+mj-ea"/>
                <a:cs typeface="+mj-cs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99111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research paper&#10;&#10;Description automatically generated">
            <a:extLst>
              <a:ext uri="{FF2B5EF4-FFF2-40B4-BE49-F238E27FC236}">
                <a16:creationId xmlns:a16="http://schemas.microsoft.com/office/drawing/2014/main" id="{72D93FFC-B52E-23DF-6532-13B3D1EE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0"/>
            <a:ext cx="4393398" cy="494399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152A84-3F3D-EC40-AF31-1B5CED35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92" y="448235"/>
            <a:ext cx="4114107" cy="4495759"/>
          </a:xfrm>
          <a:prstGeom prst="rect">
            <a:avLst/>
          </a:prstGeom>
        </p:spPr>
      </p:pic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8F355095-39C2-06F7-FA52-BEA73770E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121" y="660862"/>
            <a:ext cx="2836719" cy="1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9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people walking&#10;&#10;Description automatically generated">
            <a:extLst>
              <a:ext uri="{FF2B5EF4-FFF2-40B4-BE49-F238E27FC236}">
                <a16:creationId xmlns:a16="http://schemas.microsoft.com/office/drawing/2014/main" id="{8E6AFD18-BCE5-ABEF-0F22-201BC5770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5"/>
            <a:ext cx="6738425" cy="2700100"/>
          </a:xfrm>
          <a:prstGeom prst="rect">
            <a:avLst/>
          </a:prstGeom>
        </p:spPr>
      </p:pic>
      <p:pic>
        <p:nvPicPr>
          <p:cNvPr id="5" name="Picture 4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FD40A1B7-140A-716C-AF01-114F6EA45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2982368"/>
            <a:ext cx="7772400" cy="189673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4B9E492-5C17-3A09-6639-D76DAC956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36" y="1573051"/>
            <a:ext cx="4777390" cy="23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1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199" y="1009650"/>
            <a:ext cx="6857999" cy="4133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Research article	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Program evaluation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Description of an innovation +/- evaluation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Argument for a novel curriculum/pedagogical approach/theoretical argument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Reflective essay/perspective?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Short report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Letter</a:t>
            </a:r>
          </a:p>
          <a:p>
            <a:pPr>
              <a:defRPr/>
            </a:pPr>
            <a:r>
              <a:rPr lang="en-GB" sz="2400" dirty="0">
                <a:ea typeface="ＭＳ Ｐゴシック" pitchFamily="-107" charset="-128"/>
                <a:cs typeface="ＭＳ Ｐゴシック" pitchFamily="-107" charset="-128"/>
              </a:rPr>
              <a:t>Editorial (usually commissioned)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43000" y="47625"/>
            <a:ext cx="6858000" cy="962025"/>
          </a:xfrm>
        </p:spPr>
        <p:txBody>
          <a:bodyPr/>
          <a:lstStyle/>
          <a:p>
            <a:r>
              <a:rPr lang="en-US" dirty="0"/>
              <a:t>Types of articles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52D5D-F0FD-D58E-1BEA-7EF15E5F3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790" y="250825"/>
            <a:ext cx="1702905" cy="16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2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42865A87-C897-182F-FCAA-DAE86303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820"/>
            <a:ext cx="5619750" cy="251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1FCD6-54D5-11E4-E099-8EA3A60B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3765844"/>
            <a:ext cx="7772400" cy="6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CC32-4ECB-E780-E9FA-147B3243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027" y="178906"/>
            <a:ext cx="6197918" cy="798248"/>
          </a:xfrm>
        </p:spPr>
        <p:txBody>
          <a:bodyPr anchor="b">
            <a:normAutofit/>
          </a:bodyPr>
          <a:lstStyle/>
          <a:p>
            <a:r>
              <a:rPr lang="en-US" sz="3525" dirty="0"/>
              <a:t>Subscription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242C-1CB1-21E8-8B15-A09F780B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254717"/>
            <a:ext cx="5396753" cy="3388150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Journal costs met by subscription fees to publisher: individual or institution</a:t>
            </a:r>
          </a:p>
          <a:p>
            <a:r>
              <a:rPr lang="en-US" sz="2000" dirty="0"/>
              <a:t>Therefore, no payment for publication but paper will be behind a firewall</a:t>
            </a:r>
          </a:p>
          <a:p>
            <a:r>
              <a:rPr lang="en-US" sz="2000" dirty="0"/>
              <a:t>Readers need to pay to access the paper unless they have a subscription</a:t>
            </a:r>
          </a:p>
          <a:p>
            <a:r>
              <a:rPr lang="en-US" sz="2000" dirty="0"/>
              <a:t>Can choose to pay publication fee to make paper open access</a:t>
            </a:r>
          </a:p>
          <a:p>
            <a:r>
              <a:rPr lang="en-US" sz="2000" dirty="0"/>
              <a:t>This fee may be included in the institution’s subscription payment – need to check this</a:t>
            </a:r>
          </a:p>
          <a:p>
            <a:r>
              <a:rPr lang="en-US" sz="2000" dirty="0"/>
              <a:t>Copyright held by journal</a:t>
            </a:r>
          </a:p>
          <a:p>
            <a:endParaRPr lang="en-US" sz="1425" dirty="0"/>
          </a:p>
          <a:p>
            <a:endParaRPr lang="en-US" sz="142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0A2A2-184E-9C29-EA99-A5B5D722D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6" r="13838" b="-3"/>
          <a:stretch/>
        </p:blipFill>
        <p:spPr>
          <a:xfrm>
            <a:off x="6275294" y="1570482"/>
            <a:ext cx="2259106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368F-CBE4-34A0-40F0-BCC5F84E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525" y="313766"/>
            <a:ext cx="4204222" cy="717175"/>
          </a:xfrm>
        </p:spPr>
        <p:txBody>
          <a:bodyPr>
            <a:normAutofit/>
          </a:bodyPr>
          <a:lstStyle/>
          <a:p>
            <a:r>
              <a:rPr lang="en-US" sz="2700" dirty="0"/>
              <a:t>Open access + pay to publish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2EDC-27C9-A212-DE28-DBFC3916A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261240"/>
            <a:ext cx="5153745" cy="325088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Journals with open access charge once paper is accepted for publication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Fees vary and should be checked up-front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Open access papers are free to all readers – may lead to more views/citations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Usually, authors retain copyright; articles </a:t>
            </a:r>
            <a:r>
              <a:rPr lang="en-AU" sz="2000" dirty="0">
                <a:latin typeface="Google Sans"/>
              </a:rPr>
              <a:t>are available under a Creative Commons licence to allow free access, copy and use of research provided the author is correctly attributed.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AB9BB-4E9F-209A-8AD0-121B4083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89" y="1954307"/>
            <a:ext cx="2766381" cy="8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1160-5743-26F5-AA91-6453E653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AF780-F0C4-F517-B60D-FF0529D95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Double-blinded – remove all identification</a:t>
            </a:r>
          </a:p>
          <a:p>
            <a:r>
              <a:rPr lang="en-US" sz="3200" dirty="0"/>
              <a:t>Single-blinded</a:t>
            </a:r>
          </a:p>
          <a:p>
            <a:r>
              <a:rPr lang="en-US" sz="3200" dirty="0"/>
              <a:t>Fully transparent</a:t>
            </a:r>
          </a:p>
        </p:txBody>
      </p:sp>
    </p:spTree>
    <p:extLst>
      <p:ext uri="{BB962C8B-B14F-4D97-AF65-F5344CB8AC3E}">
        <p14:creationId xmlns:p14="http://schemas.microsoft.com/office/powerpoint/2010/main" val="72957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0FA05-CE84-DB97-47BA-082B34173616}"/>
              </a:ext>
            </a:extLst>
          </p:cNvPr>
          <p:cNvSpPr txBox="1"/>
          <p:nvPr/>
        </p:nvSpPr>
        <p:spPr>
          <a:xfrm>
            <a:off x="1609130" y="370811"/>
            <a:ext cx="5925740" cy="61305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325">
                <a:latin typeface="+mj-lt"/>
                <a:ea typeface="+mj-ea"/>
                <a:cs typeface="+mj-cs"/>
              </a:rPr>
              <a:t>Frontiers group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3EB7CB6-F0E3-939B-9CF9-99FEDD2C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6" y="1362635"/>
            <a:ext cx="8377823" cy="3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E73849-6C2F-3A12-3AC4-65CAE413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281940"/>
            <a:ext cx="8328212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9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D4EF17F-3EE1-A58F-550F-1FEA9454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0"/>
            <a:ext cx="8211670" cy="50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NZAHPE - AIPPEN">
            <a:extLst>
              <a:ext uri="{FF2B5EF4-FFF2-40B4-BE49-F238E27FC236}">
                <a16:creationId xmlns:a16="http://schemas.microsoft.com/office/drawing/2014/main" id="{BCC47962-8B6E-6446-5CC7-DDEFE8B6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497" y="485299"/>
            <a:ext cx="4089665" cy="8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B9AA5-DC8E-D94F-8100-4CCA5400E41D}"/>
              </a:ext>
            </a:extLst>
          </p:cNvPr>
          <p:cNvSpPr txBox="1"/>
          <p:nvPr/>
        </p:nvSpPr>
        <p:spPr>
          <a:xfrm>
            <a:off x="4696978" y="1777883"/>
            <a:ext cx="4089665" cy="27705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NZ" sz="2000" dirty="0"/>
              <a:t>ANZAHPE acknowledges and pays respect to the Traditional Owners, Custodians and Knowledge-holders of the lands and waters across Australia on which our members live and work, and to their Elders, past, present and future. </a:t>
            </a:r>
            <a:endParaRPr lang="en-AU" sz="2000" dirty="0"/>
          </a:p>
          <a:p>
            <a:r>
              <a:rPr lang="en-NZ" sz="2000" dirty="0"/>
              <a:t>ANZAHPE acknowledges Māori as </a:t>
            </a:r>
            <a:r>
              <a:rPr lang="en-NZ" sz="2000" dirty="0" err="1"/>
              <a:t>tangata</a:t>
            </a:r>
            <a:r>
              <a:rPr lang="en-NZ" sz="2000" dirty="0"/>
              <a:t> whenua and </a:t>
            </a:r>
            <a:r>
              <a:rPr lang="en-NZ" sz="2000" dirty="0" err="1"/>
              <a:t>Te</a:t>
            </a:r>
            <a:r>
              <a:rPr lang="en-NZ" sz="2000" dirty="0"/>
              <a:t> </a:t>
            </a:r>
            <a:r>
              <a:rPr lang="en-NZ" sz="2000" dirty="0" err="1"/>
              <a:t>Tiriti</a:t>
            </a:r>
            <a:r>
              <a:rPr lang="en-NZ" sz="2000" dirty="0"/>
              <a:t> o Waitangi partners in Aotearoa New Zealand.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6664" y="892123"/>
            <a:ext cx="4392362" cy="17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/>
                </a:solidFill>
                <a:ea typeface="+mj-ea"/>
                <a:cs typeface="+mj-cs"/>
              </a:rPr>
              <a:t>Acknowledgement </a:t>
            </a:r>
            <a:br>
              <a:rPr lang="en-US" sz="3600" b="1" i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600" b="1" i="1" dirty="0">
                <a:solidFill>
                  <a:schemeClr val="bg1"/>
                </a:solidFill>
                <a:ea typeface="+mj-ea"/>
                <a:cs typeface="+mj-cs"/>
              </a:rPr>
              <a:t>of Country</a:t>
            </a:r>
          </a:p>
        </p:txBody>
      </p:sp>
    </p:spTree>
    <p:extLst>
      <p:ext uri="{BB962C8B-B14F-4D97-AF65-F5344CB8AC3E}">
        <p14:creationId xmlns:p14="http://schemas.microsoft.com/office/powerpoint/2010/main" val="174696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9267C-B209-D649-F6A6-DC0D5140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Consider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7341DA-D6D8-59E1-EC07-4939B1C1F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19068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827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D1895-B3C9-64A0-A1FC-4C1B8B99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628650"/>
            <a:ext cx="3514164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C362D-EA0F-CFF1-0414-87940341A34B}"/>
              </a:ext>
            </a:extLst>
          </p:cNvPr>
          <p:cNvSpPr txBox="1"/>
          <p:nvPr/>
        </p:nvSpPr>
        <p:spPr>
          <a:xfrm rot="10800000" flipV="1">
            <a:off x="4204446" y="2084531"/>
            <a:ext cx="46347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Khalili, H., Thistlethwaite, J., El-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Awaisi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, A., 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Pfeifle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, A., Gilbert, J., 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Lising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, D., MacMillan, K., Maxwell, B., 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Grymonpre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, R., Rodrigues F., Snyman, S., 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Xyrichis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F0502020204030204" pitchFamily="34" charset="0"/>
              </a:rPr>
              <a:t>, A. (2019). </a:t>
            </a:r>
            <a:r>
              <a:rPr lang="en-AU" sz="1400" b="0" i="1" u="none" strike="noStrike" dirty="0">
                <a:solidFill>
                  <a:srgbClr val="0E235F"/>
                </a:solidFill>
                <a:effectLst/>
                <a:latin typeface="Roboto" panose="02000000000000000000" pitchFamily="2" charset="0"/>
              </a:rPr>
              <a:t>Guidance on Global Interprofessional Education and Collaborative Practice Research: Discussion Paper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00000000000000000" pitchFamily="2" charset="0"/>
              </a:rPr>
              <a:t>. A joint publication by 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00000000000000000" pitchFamily="2" charset="0"/>
              </a:rPr>
              <a:t>InterprofessionalResearch.Global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00000000000000000" pitchFamily="2" charset="0"/>
              </a:rPr>
              <a:t>, &amp; </a:t>
            </a:r>
            <a:r>
              <a:rPr lang="en-AU" sz="1400" b="0" i="0" u="none" strike="noStrike" dirty="0" err="1">
                <a:solidFill>
                  <a:srgbClr val="0E235F"/>
                </a:solidFill>
                <a:effectLst/>
                <a:latin typeface="Roboto" panose="02000000000000000000" pitchFamily="2" charset="0"/>
              </a:rPr>
              <a:t>Interprofessional.Global</a:t>
            </a:r>
            <a:r>
              <a:rPr lang="en-AU" sz="1400" b="0" i="0" u="none" strike="noStrike" dirty="0">
                <a:solidFill>
                  <a:srgbClr val="0E235F"/>
                </a:solidFill>
                <a:effectLst/>
                <a:latin typeface="Roboto" panose="02000000000000000000" pitchFamily="2" charset="0"/>
              </a:rPr>
              <a:t>. Retrieved from </a:t>
            </a:r>
            <a:r>
              <a:rPr lang="en-AU" sz="1400" b="0" i="0" u="none" strike="noStrike" dirty="0">
                <a:solidFill>
                  <a:srgbClr val="28265B"/>
                </a:solidFill>
                <a:effectLst/>
                <a:latin typeface="Roboto" panose="02000000000000000000" pitchFamily="2" charset="0"/>
                <a:hlinkClick r:id="rId3"/>
              </a:rPr>
              <a:t>http://www.research.interprofessional.global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236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1"/>
            <a:ext cx="8229600" cy="85486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b="1"/>
              <a:t>Proposed IPECP Research Priorities</a:t>
            </a:r>
            <a:br>
              <a:rPr lang="en-US" sz="2700"/>
            </a:br>
            <a:endParaRPr lang="en-US" sz="2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F07823-A1C9-E1EA-7AF4-58B54C1CAD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87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What editors/AEs look for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97" y="1738647"/>
            <a:ext cx="7914626" cy="2762519"/>
          </a:xfrm>
        </p:spPr>
        <p:txBody>
          <a:bodyPr anchor="ctr"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00" dirty="0"/>
              <a:t>Clear message/argument: meaningful contribution to the field; informs contemporary debates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Transparent, rigorous &amp; detailed methodology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Fully </a:t>
            </a:r>
            <a:r>
              <a:rPr lang="en-US" sz="2000" dirty="0" err="1"/>
              <a:t>contextualised</a:t>
            </a:r>
            <a:r>
              <a:rPr lang="en-US" sz="2000" dirty="0"/>
              <a:t> within existing literature; demonstrates current gaps in knowledge and how addresses these 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Consistent use of terminology.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Strong, clear, evidence-based and forward-looking recommendations for scholars in field; implications; helps advance IPECP</a:t>
            </a:r>
          </a:p>
        </p:txBody>
      </p:sp>
    </p:spTree>
    <p:extLst>
      <p:ext uri="{BB962C8B-B14F-4D97-AF65-F5344CB8AC3E}">
        <p14:creationId xmlns:p14="http://schemas.microsoft.com/office/powerpoint/2010/main" val="3147512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12768" cy="2996083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79D14-A84B-EF9B-E7EC-B6ABFD0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5327"/>
            <a:ext cx="2415246" cy="152042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‘Just not interesting to read!’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0DB257-841C-240D-F1D7-71A450DB4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723941"/>
              </p:ext>
            </p:extLst>
          </p:nvPr>
        </p:nvGraphicFramePr>
        <p:xfrm>
          <a:off x="4157004" y="406204"/>
          <a:ext cx="4358346" cy="425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30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371600" y="283369"/>
            <a:ext cx="6286500" cy="962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Typical reasons for JIC rejections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549599" y="1521619"/>
            <a:ext cx="5930503" cy="3268491"/>
          </a:xfrm>
        </p:spPr>
        <p:txBody>
          <a:bodyPr>
            <a:noAutofit/>
          </a:bodyPr>
          <a:lstStyle/>
          <a:p>
            <a:pPr lvl="1">
              <a:buFont typeface="Calisto MT" pitchFamily="-65" charset="0"/>
              <a:buChar char="•"/>
              <a:defRPr/>
            </a:pPr>
            <a:endParaRPr lang="en-US" dirty="0"/>
          </a:p>
          <a:p>
            <a:pPr lvl="1">
              <a:buFont typeface="Calisto MT" pitchFamily="-65" charset="0"/>
              <a:buChar char="•"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DC39C-2368-47DD-86F3-E9C57E55B2F1}"/>
              </a:ext>
            </a:extLst>
          </p:cNvPr>
          <p:cNvSpPr txBox="1"/>
          <p:nvPr/>
        </p:nvSpPr>
        <p:spPr>
          <a:xfrm>
            <a:off x="485335" y="1913206"/>
            <a:ext cx="817457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/>
              <a:t>Not about interprofessional learning or practice: shared or common content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/>
              <a:t>Clinical conditions – these belong in specific journals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/>
              <a:t>One off atheoretical IPE events which have not been sustained and add nothing new to the literature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400" dirty="0"/>
              <a:t>Work with a country specific focus and fails to offer wider international references/context to help the reader see the global significance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47EC4-5555-155A-89B9-B1D9B4E3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54" y="159487"/>
            <a:ext cx="184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75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1CD1-0D08-4F17-99ED-149AB39A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433" y="90817"/>
            <a:ext cx="5929484" cy="1043403"/>
          </a:xfrm>
        </p:spPr>
        <p:txBody>
          <a:bodyPr>
            <a:normAutofit/>
          </a:bodyPr>
          <a:lstStyle/>
          <a:p>
            <a:r>
              <a:rPr lang="en-AU" sz="3000" dirty="0"/>
              <a:t>Is a Theoretical or Conceptual Framework needed?</a:t>
            </a:r>
          </a:p>
        </p:txBody>
      </p:sp>
      <p:pic>
        <p:nvPicPr>
          <p:cNvPr id="5" name="Content Placeholder 4" descr="A picture containing person, indoor, eating, young&#10;&#10;Description generated with very high confidence">
            <a:extLst>
              <a:ext uri="{FF2B5EF4-FFF2-40B4-BE49-F238E27FC236}">
                <a16:creationId xmlns:a16="http://schemas.microsoft.com/office/drawing/2014/main" id="{5F0A1123-DB8B-4B56-BDE3-56B897A8C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5954" y="1229657"/>
            <a:ext cx="1844319" cy="29939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FD841-FF53-426A-9F35-FCB3E40C25D6}"/>
              </a:ext>
            </a:extLst>
          </p:cNvPr>
          <p:cNvSpPr txBox="1"/>
          <p:nvPr/>
        </p:nvSpPr>
        <p:spPr>
          <a:xfrm>
            <a:off x="1537382" y="1134220"/>
            <a:ext cx="4278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It is critically important that the article provides sufficient background…There are a number of ways to describe this section – “conceptual framework”, “theoretical foundation”… </a:t>
            </a:r>
          </a:p>
          <a:p>
            <a:r>
              <a:rPr lang="en-US" b="1" i="1" dirty="0"/>
              <a:t>Advances in Health Sciences Education</a:t>
            </a:r>
          </a:p>
          <a:p>
            <a:endParaRPr lang="en-US" b="1" i="1" dirty="0"/>
          </a:p>
          <a:p>
            <a:r>
              <a:rPr lang="en-US" i="1" dirty="0"/>
              <a:t>The application of many of these theories is to help underpin the development of curricula or explain empirical findings from an interprofessional study.</a:t>
            </a:r>
          </a:p>
          <a:p>
            <a:r>
              <a:rPr lang="en-US" b="1" i="1" dirty="0"/>
              <a:t>JIC  2012</a:t>
            </a:r>
          </a:p>
        </p:txBody>
      </p:sp>
    </p:spTree>
    <p:extLst>
      <p:ext uri="{BB962C8B-B14F-4D97-AF65-F5344CB8AC3E}">
        <p14:creationId xmlns:p14="http://schemas.microsoft.com/office/powerpoint/2010/main" val="235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r>
              <a:rPr lang="en-GB" sz="4100" dirty="0"/>
              <a:t>Main Challenges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1553487"/>
            <a:ext cx="5035164" cy="3089379"/>
          </a:xfrm>
        </p:spPr>
        <p:txBody>
          <a:bodyPr anchor="t">
            <a:noAutofit/>
          </a:bodyPr>
          <a:lstStyle/>
          <a:p>
            <a:r>
              <a:rPr lang="en-GB" sz="2400" dirty="0"/>
              <a:t>More cross-sectional/multi-location</a:t>
            </a:r>
          </a:p>
          <a:p>
            <a:r>
              <a:rPr lang="en-GB" sz="2400" dirty="0"/>
              <a:t>More longitudinal studies</a:t>
            </a:r>
          </a:p>
          <a:p>
            <a:r>
              <a:rPr lang="en-GB" sz="2400" dirty="0"/>
              <a:t>Studies that articulate a theory of collaboration</a:t>
            </a:r>
          </a:p>
          <a:p>
            <a:r>
              <a:rPr lang="en-GB" sz="2400" dirty="0"/>
              <a:t>Studies that show the benefits for patients/communities</a:t>
            </a:r>
          </a:p>
          <a:p>
            <a:r>
              <a:rPr lang="en-GB" sz="2400" dirty="0"/>
              <a:t>Involving patient/community in research &amp; education as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F6A9-57AE-35C0-2124-B142B631A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3" r="18400"/>
          <a:stretch/>
        </p:blipFill>
        <p:spPr>
          <a:xfrm>
            <a:off x="5756743" y="1570482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56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51435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51435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EB0A-00C8-EB62-C540-7BD2CCAE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059366"/>
            <a:ext cx="2153321" cy="1617466"/>
          </a:xfrm>
        </p:spPr>
        <p:txBody>
          <a:bodyPr anchor="t"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What’s happening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A9B2-9E75-4E85-B8BB-4B3352B81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0329" y="688932"/>
            <a:ext cx="5676094" cy="1301233"/>
          </a:xfrm>
        </p:spPr>
        <p:txBody>
          <a:bodyPr>
            <a:normAutofit/>
          </a:bodyPr>
          <a:lstStyle/>
          <a:p>
            <a:r>
              <a:rPr lang="en-US" sz="2400" dirty="0"/>
              <a:t>Pre-prints (authors’ original manuscript)</a:t>
            </a:r>
          </a:p>
          <a:p>
            <a:r>
              <a:rPr lang="en-US" sz="2400" dirty="0"/>
              <a:t>AI/</a:t>
            </a:r>
            <a:r>
              <a:rPr lang="en-US" sz="2400" dirty="0" err="1"/>
              <a:t>chatGPT</a:t>
            </a:r>
            <a:endParaRPr lang="en-US" sz="2400" dirty="0"/>
          </a:p>
          <a:p>
            <a:r>
              <a:rPr lang="en-US" sz="2400" dirty="0"/>
              <a:t>Data repositories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DB6B4-7356-D3B4-1AE5-593F4DF3A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4376" y="2756451"/>
            <a:ext cx="4052047" cy="2226365"/>
          </a:xfrm>
        </p:spPr>
        <p:txBody>
          <a:bodyPr>
            <a:normAutofit/>
          </a:bodyPr>
          <a:lstStyle/>
          <a:p>
            <a:r>
              <a:rPr lang="en-US" sz="2800" dirty="0"/>
              <a:t>Predatory publications</a:t>
            </a:r>
          </a:p>
          <a:p>
            <a:r>
              <a:rPr lang="en-US" sz="2800" dirty="0"/>
              <a:t>Paper mills</a:t>
            </a:r>
          </a:p>
          <a:p>
            <a:r>
              <a:rPr lang="en-US" sz="2800" dirty="0"/>
              <a:t>Fraud and retractions</a:t>
            </a:r>
          </a:p>
          <a:p>
            <a:r>
              <a:rPr lang="en-US" sz="2800" dirty="0"/>
              <a:t>Conflicts of interest</a:t>
            </a:r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F9A6A-0C10-C997-EC14-41A3D2C9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42" y="2571750"/>
            <a:ext cx="3106666" cy="25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education&#10;&#10;Description automatically generated">
            <a:extLst>
              <a:ext uri="{FF2B5EF4-FFF2-40B4-BE49-F238E27FC236}">
                <a16:creationId xmlns:a16="http://schemas.microsoft.com/office/drawing/2014/main" id="{B0D51259-FBDD-AB1B-31B6-0F986EF4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60" y="0"/>
            <a:ext cx="5736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4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NZAHPE - AIPPEN">
            <a:extLst>
              <a:ext uri="{FF2B5EF4-FFF2-40B4-BE49-F238E27FC236}">
                <a16:creationId xmlns:a16="http://schemas.microsoft.com/office/drawing/2014/main" id="{BCC47962-8B6E-6446-5CC7-DDEFE8B6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497" y="485299"/>
            <a:ext cx="4089665" cy="8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B9AA5-DC8E-D94F-8100-4CCA5400E41D}"/>
              </a:ext>
            </a:extLst>
          </p:cNvPr>
          <p:cNvSpPr txBox="1"/>
          <p:nvPr/>
        </p:nvSpPr>
        <p:spPr>
          <a:xfrm>
            <a:off x="4572000" y="3583704"/>
            <a:ext cx="4082023" cy="1737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000" i="1" dirty="0"/>
              <a:t>Professor Jill Thistlethwaite,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University of Technology Sydney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53" y="427696"/>
            <a:ext cx="4392362" cy="17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2400" b="1" i="1" dirty="0">
                <a:solidFill>
                  <a:schemeClr val="bg1"/>
                </a:solidFill>
                <a:ea typeface="+mj-ea"/>
                <a:cs typeface="+mj-cs"/>
              </a:rPr>
              <a:t>AIPPEN IPE Session 1: ‘How to get ahead in publishing on all things interprofessional’</a:t>
            </a:r>
            <a:endParaRPr lang="en-US" sz="2400" b="1" i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5" name="Picture 4" descr="A person smiling in front of pink flowers&#10;&#10;Description automatically generated">
            <a:extLst>
              <a:ext uri="{FF2B5EF4-FFF2-40B4-BE49-F238E27FC236}">
                <a16:creationId xmlns:a16="http://schemas.microsoft.com/office/drawing/2014/main" id="{6DB65E2A-B5EC-98D2-CCEC-057EDF22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" y="2442820"/>
            <a:ext cx="18097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D54E9B-0D00-7B40-9CFC-F73F7F00CA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3119"/>
            <a:ext cx="9144000" cy="67446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889E26-B0EC-A441-BE73-A882D17B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8" y="266593"/>
            <a:ext cx="8486275" cy="4973052"/>
          </a:xfrm>
        </p:spPr>
        <p:txBody>
          <a:bodyPr>
            <a:noAutofit/>
          </a:bodyPr>
          <a:lstStyle/>
          <a:p>
            <a:r>
              <a:rPr lang="en-AU" sz="3600" i="1" dirty="0">
                <a:solidFill>
                  <a:srgbClr val="FF000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Upcoming events: </a:t>
            </a:r>
          </a:p>
          <a:p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sz="16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sz="16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March:		How do I... support research education and training for </a:t>
            </a:r>
            <a:b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health professions students?	</a:t>
            </a:r>
          </a:p>
          <a:p>
            <a:pPr algn="l"/>
            <a: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18 April:		Masterclass - How do I... Create infographics to support</a:t>
            </a:r>
            <a:b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teaching and research</a:t>
            </a:r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24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32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51" lvl="1" algn="l"/>
            <a:endParaRPr lang="en-AU" sz="28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51" lvl="1" algn="l"/>
            <a:endParaRPr lang="en-AU" sz="28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4051" dirty="0">
              <a:solidFill>
                <a:srgbClr val="7A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4051" dirty="0">
              <a:solidFill>
                <a:srgbClr val="7A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4051" dirty="0">
              <a:solidFill>
                <a:srgbClr val="7A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EBDD7-403F-7B6D-1461-BCDF725B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36" y="1006777"/>
            <a:ext cx="4390727" cy="18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3827E-7 L -0.00208 0.0901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5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208 0.09012 L 0 -4.93827E-7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3827E-7 L 0 0.0003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D54E9B-0D00-7B40-9CFC-F73F7F00CA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293375"/>
            <a:ext cx="9144002" cy="66895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889E26-B0EC-A441-BE73-A882D17B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6" y="358370"/>
            <a:ext cx="8486275" cy="4973052"/>
          </a:xfrm>
        </p:spPr>
        <p:txBody>
          <a:bodyPr>
            <a:noAutofit/>
          </a:bodyPr>
          <a:lstStyle/>
          <a:p>
            <a:r>
              <a:rPr lang="en-AU" sz="3600" i="1" dirty="0">
                <a:solidFill>
                  <a:srgbClr val="FF000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Upcoming events: </a:t>
            </a:r>
          </a:p>
          <a:p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sz="16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20 June:	Let's talk about... building collaborative teams in education </a:t>
            </a:r>
            <a:b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and research			</a:t>
            </a:r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16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24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AU" sz="32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51" lvl="1" algn="l"/>
            <a:endParaRPr lang="en-AU" sz="28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51" lvl="1" algn="l"/>
            <a:endParaRPr lang="en-AU" sz="28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4051" dirty="0">
              <a:solidFill>
                <a:srgbClr val="7A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4051" dirty="0">
              <a:solidFill>
                <a:srgbClr val="7A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4051" dirty="0">
              <a:solidFill>
                <a:srgbClr val="7A3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1097EDB-79A3-E946-E50D-721E8A0776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11" y="1136671"/>
            <a:ext cx="4390727" cy="18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79E-6 L -0.00208 0.09012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5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208 0.09012 L 0 4.5679E-6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79E-6 L 0 0.000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NZAHPE - AIPPEN">
            <a:extLst>
              <a:ext uri="{FF2B5EF4-FFF2-40B4-BE49-F238E27FC236}">
                <a16:creationId xmlns:a16="http://schemas.microsoft.com/office/drawing/2014/main" id="{BCC47962-8B6E-6446-5CC7-DDEFE8B6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497" y="485299"/>
            <a:ext cx="4089665" cy="8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B9AA5-DC8E-D94F-8100-4CCA5400E41D}"/>
              </a:ext>
            </a:extLst>
          </p:cNvPr>
          <p:cNvSpPr txBox="1"/>
          <p:nvPr/>
        </p:nvSpPr>
        <p:spPr>
          <a:xfrm>
            <a:off x="3984111" y="3318932"/>
            <a:ext cx="4949851" cy="1459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/>
              <a:t>  AIPPEN IPE Session 2 TBA</a:t>
            </a:r>
            <a:br>
              <a:rPr lang="en-US" sz="2800" b="1" i="1" dirty="0"/>
            </a:b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8135" y="739969"/>
            <a:ext cx="4392362" cy="17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bg1"/>
                </a:solidFill>
                <a:ea typeface="+mj-ea"/>
                <a:cs typeface="+mj-cs"/>
              </a:rPr>
              <a:t>The next AIPPEN IPE Session:</a:t>
            </a:r>
          </a:p>
        </p:txBody>
      </p:sp>
    </p:spTree>
    <p:extLst>
      <p:ext uri="{BB962C8B-B14F-4D97-AF65-F5344CB8AC3E}">
        <p14:creationId xmlns:p14="http://schemas.microsoft.com/office/powerpoint/2010/main" val="117972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ANZAHPE - AIPPEN">
            <a:extLst>
              <a:ext uri="{FF2B5EF4-FFF2-40B4-BE49-F238E27FC236}">
                <a16:creationId xmlns:a16="http://schemas.microsoft.com/office/drawing/2014/main" id="{BCC47962-8B6E-6446-5CC7-DDEFE8B6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497" y="485299"/>
            <a:ext cx="4089665" cy="8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B9AA5-DC8E-D94F-8100-4CCA5400E41D}"/>
              </a:ext>
            </a:extLst>
          </p:cNvPr>
          <p:cNvSpPr txBox="1"/>
          <p:nvPr/>
        </p:nvSpPr>
        <p:spPr>
          <a:xfrm>
            <a:off x="4241182" y="3225800"/>
            <a:ext cx="451811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https://forms.gle/ba9DhQ8E3EEXW3GHA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35" y="739969"/>
            <a:ext cx="4392362" cy="177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bg1"/>
                </a:solidFill>
                <a:ea typeface="+mj-ea"/>
                <a:cs typeface="+mj-cs"/>
              </a:rPr>
              <a:t>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1852055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ask questions at any time – in the chat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21" y="1427624"/>
            <a:ext cx="4339471" cy="28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755331" y="1999637"/>
            <a:ext cx="4395038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92189"/>
            <a:ext cx="8333796" cy="4095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C11F7-1FE7-FA62-56E1-624163F9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30" y="692190"/>
            <a:ext cx="7372505" cy="1014183"/>
          </a:xfrm>
        </p:spPr>
        <p:txBody>
          <a:bodyPr anchor="b">
            <a:normAutofit/>
          </a:bodyPr>
          <a:lstStyle/>
          <a:p>
            <a:r>
              <a:rPr lang="en-US" sz="4100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7E5F8-86DE-49C0-BFC1-545DB86D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00" y="2061268"/>
            <a:ext cx="7828807" cy="227412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/>
              <a:t>Research or evaluation?</a:t>
            </a:r>
          </a:p>
          <a:p>
            <a:r>
              <a:rPr lang="en-US" sz="3200" dirty="0"/>
              <a:t>Choosing a journal </a:t>
            </a:r>
          </a:p>
          <a:p>
            <a:r>
              <a:rPr lang="en-US" sz="3200" dirty="0"/>
              <a:t>What makes a ‘good’ paper</a:t>
            </a:r>
          </a:p>
          <a:p>
            <a:r>
              <a:rPr lang="en-US" sz="3200" dirty="0"/>
              <a:t>Interprofessional research &amp; evaluation: what does the field need (&amp; editors want)</a:t>
            </a:r>
          </a:p>
          <a:p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929FC-FB3D-2ABF-3EFE-96775B6ED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79" y="506438"/>
            <a:ext cx="3550623" cy="19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DBFBF3-7862-4584-90CC-D9B4821E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6180"/>
            <a:ext cx="6172200" cy="857250"/>
          </a:xfrm>
        </p:spPr>
        <p:txBody>
          <a:bodyPr/>
          <a:lstStyle/>
          <a:p>
            <a:r>
              <a:rPr lang="en-AU" dirty="0"/>
              <a:t>What is Educational Research?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EC884C-9A14-41FC-9A5B-8F55B4C7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659" y="963430"/>
            <a:ext cx="7350649" cy="3889612"/>
          </a:xfrm>
        </p:spPr>
        <p:txBody>
          <a:bodyPr>
            <a:noAutofit/>
          </a:bodyPr>
          <a:lstStyle/>
          <a:p>
            <a:r>
              <a:rPr lang="en-AU" sz="1800" dirty="0"/>
              <a:t>Original work that adds to understanding about learning and teaching in the health and social care professions education. </a:t>
            </a:r>
          </a:p>
          <a:p>
            <a:r>
              <a:rPr lang="en-AU" sz="1800" dirty="0"/>
              <a:t>Findings must be applicable outside the study context. Enough information is provided to tell the reader if the findings are applicable elsewhere. </a:t>
            </a:r>
          </a:p>
          <a:p>
            <a:r>
              <a:rPr lang="en-AU" sz="1800" dirty="0"/>
              <a:t>Rigour vs Novelty. Less innovation means more rigour (e.g. replication study) and vice versa (e.g. pilot study)</a:t>
            </a:r>
          </a:p>
          <a:p>
            <a:r>
              <a:rPr lang="en-AU" sz="1800" dirty="0"/>
              <a:t>Projects which are NOT research: </a:t>
            </a:r>
          </a:p>
          <a:p>
            <a:pPr lvl="1"/>
            <a:r>
              <a:rPr lang="en-AU" sz="1500" dirty="0"/>
              <a:t>Routine quality assurance and evaluation</a:t>
            </a:r>
          </a:p>
          <a:p>
            <a:pPr lvl="1"/>
            <a:r>
              <a:rPr lang="en-AU" sz="1500" dirty="0"/>
              <a:t>Results of assessments</a:t>
            </a:r>
          </a:p>
          <a:p>
            <a:pPr lvl="1">
              <a:spcBef>
                <a:spcPts val="0"/>
              </a:spcBef>
            </a:pPr>
            <a:r>
              <a:rPr lang="en-AU" sz="1500" dirty="0"/>
              <a:t>Educational needs assessment showing lack of knowledge</a:t>
            </a:r>
            <a:r>
              <a:rPr lang="en-AU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B96EE-42A1-4C2A-B37A-C40BA90FBDC5}"/>
              </a:ext>
            </a:extLst>
          </p:cNvPr>
          <p:cNvSpPr txBox="1"/>
          <p:nvPr/>
        </p:nvSpPr>
        <p:spPr>
          <a:xfrm>
            <a:off x="3763371" y="4794152"/>
            <a:ext cx="4112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/>
              <a:t>BMC Medical Education Section Editors, February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3B14C-294F-D076-0A7E-0BEE0CF9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38" y="2783842"/>
            <a:ext cx="1960410" cy="13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D4A3-1967-4EF8-9185-E559B6BA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000" dirty="0"/>
              <a:t>Evaluation  is </a:t>
            </a:r>
            <a:r>
              <a:rPr lang="en-AU" sz="3000" i="1" dirty="0"/>
              <a:t>not</a:t>
            </a:r>
            <a:r>
              <a:rPr lang="en-AU" sz="3000" dirty="0"/>
              <a:t>  Research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7DC38E-7504-4089-9ED9-7FF58D86F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1085850"/>
            <a:ext cx="3030141" cy="479822"/>
          </a:xfrm>
        </p:spPr>
        <p:txBody>
          <a:bodyPr>
            <a:normAutofit fontScale="92500" lnSpcReduction="10000"/>
          </a:bodyPr>
          <a:lstStyle/>
          <a:p>
            <a:r>
              <a:rPr lang="en-AU" sz="2700" dirty="0"/>
              <a:t>EVALUATION: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1FE22-E1F6-4BD4-BE63-9C6EA77B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776" y="1616876"/>
            <a:ext cx="3951265" cy="296346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Aims to collect information to improve a program</a:t>
            </a:r>
          </a:p>
          <a:p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Specific findings only apply to one setting </a:t>
            </a:r>
          </a:p>
          <a:p>
            <a:r>
              <a:rPr lang="en-AU" i="1" dirty="0">
                <a:solidFill>
                  <a:schemeClr val="tx1"/>
                </a:solidFill>
                <a:cs typeface="Arial" panose="020B0604020202020204" pitchFamily="34" charset="0"/>
              </a:rPr>
              <a:t>Generally</a:t>
            </a: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 not publishable </a:t>
            </a:r>
            <a:r>
              <a:rPr lang="en-AU" dirty="0">
                <a:cs typeface="Arial" panose="020B0604020202020204" pitchFamily="34" charset="0"/>
              </a:rPr>
              <a:t>in</a:t>
            </a:r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 research journals</a:t>
            </a:r>
          </a:p>
          <a:p>
            <a:r>
              <a:rPr lang="en-AU" dirty="0">
                <a:cs typeface="Arial" panose="020B0604020202020204" pitchFamily="34" charset="0"/>
              </a:rPr>
              <a:t>Do still need to consider ethical approval &amp; consent to publish</a:t>
            </a:r>
            <a:endParaRPr lang="en-AU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664" y="1493190"/>
            <a:ext cx="3031331" cy="58686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175" dirty="0"/>
              <a:t>HOWEVER more likely to be of interest if: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664" y="2091952"/>
            <a:ext cx="3951265" cy="20587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Innovative intervention</a:t>
            </a:r>
          </a:p>
          <a:p>
            <a:r>
              <a:rPr lang="en-US" dirty="0"/>
              <a:t>High level evaluation method</a:t>
            </a:r>
          </a:p>
          <a:p>
            <a:r>
              <a:rPr lang="en-US" dirty="0"/>
              <a:t>Includes process/realist </a:t>
            </a:r>
            <a:r>
              <a:rPr lang="en-US" dirty="0">
                <a:solidFill>
                  <a:schemeClr val="accent1"/>
                </a:solidFill>
              </a:rPr>
              <a:t>or other theoretical </a:t>
            </a:r>
            <a:r>
              <a:rPr lang="en-US" dirty="0"/>
              <a:t>evaluation</a:t>
            </a:r>
          </a:p>
          <a:p>
            <a:r>
              <a:rPr lang="en-US" dirty="0"/>
              <a:t>Acknowledges limitations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BDFC2-0671-CB88-C06C-411261E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65" y="137096"/>
            <a:ext cx="2812093" cy="11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on a large piece of paper&#10;&#10;Description automatically generated">
            <a:extLst>
              <a:ext uri="{FF2B5EF4-FFF2-40B4-BE49-F238E27FC236}">
                <a16:creationId xmlns:a16="http://schemas.microsoft.com/office/drawing/2014/main" id="{DF8184B7-F568-60F7-7C3F-34916606D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5" r="2" b="4003"/>
          <a:stretch/>
        </p:blipFill>
        <p:spPr>
          <a:xfrm>
            <a:off x="5674290" y="7"/>
            <a:ext cx="2962406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495E2-3AD0-7C03-AF56-03FB6C7E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28" y="557585"/>
            <a:ext cx="3596985" cy="591353"/>
          </a:xfrm>
          <a:noFill/>
        </p:spPr>
        <p:txBody>
          <a:bodyPr vert="horz" lIns="68580" tIns="34290" rIns="68580" bIns="34290" rtlCol="0" anchor="b">
            <a:normAutofit/>
          </a:bodyPr>
          <a:lstStyle/>
          <a:p>
            <a:pPr defTabSz="685800"/>
            <a:r>
              <a:rPr lang="en-US" sz="3375" dirty="0"/>
              <a:t>Choosing a journal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07A9C-B479-5000-A47C-179F10010086}"/>
              </a:ext>
            </a:extLst>
          </p:cNvPr>
          <p:cNvSpPr txBox="1"/>
          <p:nvPr/>
        </p:nvSpPr>
        <p:spPr>
          <a:xfrm>
            <a:off x="162838" y="1665961"/>
            <a:ext cx="5430033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Read</a:t>
            </a:r>
            <a:r>
              <a:rPr lang="en-US" sz="1600" dirty="0"/>
              <a:t>/browse a selection of journals – what’s the </a:t>
            </a:r>
            <a:r>
              <a:rPr lang="en-US" sz="1600" dirty="0" err="1"/>
              <a:t>flavour</a:t>
            </a:r>
            <a:r>
              <a:rPr lang="en-US" sz="1600" dirty="0"/>
              <a:t>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Review</a:t>
            </a:r>
            <a:r>
              <a:rPr lang="en-US" sz="1600" dirty="0"/>
              <a:t> for journals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Consider what type of article you plan to publish/what each journal publishes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Impact factor?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Author guidelines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Website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Acceptance/rejection rates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‘Pay to publish’ or ‘free’?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Type of review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Time to decision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Time to being online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6584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DE4EB75-67DC-0A59-1AD1-32B9F151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2" y="542406"/>
            <a:ext cx="7390844" cy="3124159"/>
          </a:xfrm>
          <a:prstGeom prst="rect">
            <a:avLst/>
          </a:prstGeom>
        </p:spPr>
      </p:pic>
      <p:pic>
        <p:nvPicPr>
          <p:cNvPr id="7" name="Picture 6" descr="A gold medal with red ribbons&#10;&#10;Description automatically generated">
            <a:extLst>
              <a:ext uri="{FF2B5EF4-FFF2-40B4-BE49-F238E27FC236}">
                <a16:creationId xmlns:a16="http://schemas.microsoft.com/office/drawing/2014/main" id="{EAC79EA1-2DBC-296C-F313-D8C02AE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027" y="3557359"/>
            <a:ext cx="1381125" cy="1381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8B66D-A684-2D05-2247-51E3E5882C6A}"/>
              </a:ext>
            </a:extLst>
          </p:cNvPr>
          <p:cNvSpPr txBox="1"/>
          <p:nvPr/>
        </p:nvSpPr>
        <p:spPr>
          <a:xfrm>
            <a:off x="3100647" y="3765666"/>
            <a:ext cx="44514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Academic Medicine 8.034</a:t>
            </a:r>
          </a:p>
          <a:p>
            <a:r>
              <a:rPr lang="en-US" sz="1350" dirty="0"/>
              <a:t>Medical Education 7.1</a:t>
            </a:r>
          </a:p>
          <a:p>
            <a:r>
              <a:rPr lang="en-US" sz="1350" dirty="0"/>
              <a:t>Lancet 168.9!</a:t>
            </a:r>
          </a:p>
        </p:txBody>
      </p:sp>
    </p:spTree>
    <p:extLst>
      <p:ext uri="{BB962C8B-B14F-4D97-AF65-F5344CB8AC3E}">
        <p14:creationId xmlns:p14="http://schemas.microsoft.com/office/powerpoint/2010/main" val="139446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602B06-1C27-0945-8BCE-7BC51403C27C}" vid="{62F79AB2-5391-7742-88DF-DEC4D28ED7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7A416136B294BA820D7DCC22A679B" ma:contentTypeVersion="18" ma:contentTypeDescription="Create a new document." ma:contentTypeScope="" ma:versionID="29e554808845de1f02c5a03e324bb3d8">
  <xsd:schema xmlns:xsd="http://www.w3.org/2001/XMLSchema" xmlns:xs="http://www.w3.org/2001/XMLSchema" xmlns:p="http://schemas.microsoft.com/office/2006/metadata/properties" xmlns:ns2="a5c592b2-93fa-42c3-abec-69bd01177d67" xmlns:ns3="a2cbba96-1372-4d51-acff-515a1195d70d" targetNamespace="http://schemas.microsoft.com/office/2006/metadata/properties" ma:root="true" ma:fieldsID="bd567fdfcf822bc44a6341d9e730231c" ns2:_="" ns3:_="">
    <xsd:import namespace="a5c592b2-93fa-42c3-abec-69bd01177d67"/>
    <xsd:import namespace="a2cbba96-1372-4d51-acff-515a1195d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592b2-93fa-42c3-abec-69bd01177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a6adba-2eac-494c-a5af-c476fb237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bba96-1372-4d51-acff-515a1195d70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4634857-ca94-4bb7-81d7-98f63ea31a9d}" ma:internalName="TaxCatchAll" ma:showField="CatchAllData" ma:web="a2cbba96-1372-4d51-acff-515a1195d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cbba96-1372-4d51-acff-515a1195d70d" xsi:nil="true"/>
    <lcf76f155ced4ddcb4097134ff3c332f xmlns="a5c592b2-93fa-42c3-abec-69bd01177d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72D676-C476-4D37-BC3D-A893C2194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592b2-93fa-42c3-abec-69bd01177d67"/>
    <ds:schemaRef ds:uri="a2cbba96-1372-4d51-acff-515a1195d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01E38D-8D18-4E89-BFF8-BA49C7F7A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CEF0E-2EEC-4AFF-ABB6-E2EFBFCFD1C4}">
  <ds:schemaRefs>
    <ds:schemaRef ds:uri="671c6b3f-330c-455e-aa81-807815f0dba6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42fd908-345a-4d92-be2c-5b57c4e0d452"/>
    <ds:schemaRef ds:uri="http://schemas.microsoft.com/office/2006/metadata/properties"/>
    <ds:schemaRef ds:uri="a2cbba96-1372-4d51-acff-515a1195d70d"/>
    <ds:schemaRef ds:uri="a5c592b2-93fa-42c3-abec-69bd01177d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1137</Words>
  <Application>Microsoft Office PowerPoint</Application>
  <PresentationFormat>On-screen Show (16:9)</PresentationFormat>
  <Paragraphs>172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Calisto MT</vt:lpstr>
      <vt:lpstr>Google Sans</vt:lpstr>
      <vt:lpstr>Roboto</vt:lpstr>
      <vt:lpstr>Office Theme</vt:lpstr>
      <vt:lpstr>PowerPoint Presentation</vt:lpstr>
      <vt:lpstr>PowerPoint Presentation</vt:lpstr>
      <vt:lpstr>PowerPoint Presentation</vt:lpstr>
      <vt:lpstr>Please ask questions at any time – in the chat</vt:lpstr>
      <vt:lpstr>Outline</vt:lpstr>
      <vt:lpstr>What is Educational Research?</vt:lpstr>
      <vt:lpstr>Evaluation  is not  Research </vt:lpstr>
      <vt:lpstr>Choosing a journal</vt:lpstr>
      <vt:lpstr>PowerPoint Presentation</vt:lpstr>
      <vt:lpstr>PowerPoint Presentation</vt:lpstr>
      <vt:lpstr>PowerPoint Presentation</vt:lpstr>
      <vt:lpstr>Types of articles </vt:lpstr>
      <vt:lpstr>PowerPoint Presentation</vt:lpstr>
      <vt:lpstr>Subscription model</vt:lpstr>
      <vt:lpstr>Open access + pay to publish</vt:lpstr>
      <vt:lpstr>Types of review process</vt:lpstr>
      <vt:lpstr>PowerPoint Presentation</vt:lpstr>
      <vt:lpstr>PowerPoint Presentation</vt:lpstr>
      <vt:lpstr>PowerPoint Presentation</vt:lpstr>
      <vt:lpstr>Consider</vt:lpstr>
      <vt:lpstr>PowerPoint Presentation</vt:lpstr>
      <vt:lpstr>Proposed IPECP Research Priorities </vt:lpstr>
      <vt:lpstr>What editors/AEs look for </vt:lpstr>
      <vt:lpstr>‘Just not interesting to read!’</vt:lpstr>
      <vt:lpstr>Typical reasons for JIC rejections </vt:lpstr>
      <vt:lpstr>Is a Theoretical or Conceptual Framework needed?</vt:lpstr>
      <vt:lpstr>Main Challenges</vt:lpstr>
      <vt:lpstr>What’s happening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Print DNA</dc:creator>
  <cp:lastModifiedBy>Heidi Waldron</cp:lastModifiedBy>
  <cp:revision>69</cp:revision>
  <dcterms:created xsi:type="dcterms:W3CDTF">2020-02-07T04:15:01Z</dcterms:created>
  <dcterms:modified xsi:type="dcterms:W3CDTF">2024-03-06T00:12:44Z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0x010100BB67A416136B294BA820D7DCC22A679B</vt:lpwstr>
  </property>
  <property fmtid="{D5CDD505-2E9C-101B-9397-08002B2CF9AE}" pid="3" name="MediaServiceImageTags">
    <vt:lpwstr/>
  </property>
</Properties>
</file>